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88" r:id="rId2"/>
    <p:sldId id="256" r:id="rId3"/>
    <p:sldId id="257" r:id="rId4"/>
    <p:sldId id="258" r:id="rId5"/>
    <p:sldId id="28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9" r:id="rId21"/>
    <p:sldId id="277" r:id="rId22"/>
    <p:sldId id="276" r:id="rId23"/>
    <p:sldId id="278" r:id="rId24"/>
    <p:sldId id="284" r:id="rId25"/>
    <p:sldId id="281" r:id="rId26"/>
    <p:sldId id="282" r:id="rId27"/>
    <p:sldId id="283"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12" autoAdjust="0"/>
    <p:restoredTop sz="94660"/>
  </p:normalViewPr>
  <p:slideViewPr>
    <p:cSldViewPr snapToGrid="0">
      <p:cViewPr varScale="1">
        <p:scale>
          <a:sx n="68" d="100"/>
          <a:sy n="68" d="100"/>
        </p:scale>
        <p:origin x="8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1360899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276816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56728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073381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27970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464194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54889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342347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112645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9D90C6-7E4F-4E6D-BD88-8CFA13CCC560}" type="datetimeFigureOut">
              <a:rPr lang="en-IN" smtClean="0"/>
              <a:t>03-05-2024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671105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9D90C6-7E4F-4E6D-BD88-8CFA13CCC560}" type="datetimeFigureOut">
              <a:rPr lang="en-IN" smtClean="0"/>
              <a:t>03-05-2024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39055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9D90C6-7E4F-4E6D-BD88-8CFA13CCC560}" type="datetimeFigureOut">
              <a:rPr lang="en-IN" smtClean="0"/>
              <a:t>03-05-2024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1961987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9D90C6-7E4F-4E6D-BD88-8CFA13CCC560}" type="datetimeFigureOut">
              <a:rPr lang="en-IN" smtClean="0"/>
              <a:t>03-05-2024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249074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9D90C6-7E4F-4E6D-BD88-8CFA13CCC560}" type="datetimeFigureOut">
              <a:rPr lang="en-IN" smtClean="0"/>
              <a:t>03-05-2024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210833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9D90C6-7E4F-4E6D-BD88-8CFA13CCC560}" type="datetimeFigureOut">
              <a:rPr lang="en-IN" smtClean="0"/>
              <a:t>03-05-2024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373029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9D90C6-7E4F-4E6D-BD88-8CFA13CCC560}" type="datetimeFigureOut">
              <a:rPr lang="en-IN" smtClean="0"/>
              <a:t>03-05-2024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4B0AD0-915B-42BE-B597-E1E43127D070}" type="slidenum">
              <a:rPr lang="en-IN" smtClean="0"/>
              <a:t>‹#›</a:t>
            </a:fld>
            <a:endParaRPr lang="en-IN"/>
          </a:p>
        </p:txBody>
      </p:sp>
    </p:spTree>
    <p:extLst>
      <p:ext uri="{BB962C8B-B14F-4D97-AF65-F5344CB8AC3E}">
        <p14:creationId xmlns:p14="http://schemas.microsoft.com/office/powerpoint/2010/main" val="4264885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D9D90C6-7E4F-4E6D-BD88-8CFA13CCC560}" type="datetimeFigureOut">
              <a:rPr lang="en-IN" smtClean="0"/>
              <a:t>03-05-2024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C4B0AD0-915B-42BE-B597-E1E43127D070}" type="slidenum">
              <a:rPr lang="en-IN" smtClean="0"/>
              <a:t>‹#›</a:t>
            </a:fld>
            <a:endParaRPr lang="en-IN"/>
          </a:p>
        </p:txBody>
      </p:sp>
    </p:spTree>
    <p:extLst>
      <p:ext uri="{BB962C8B-B14F-4D97-AF65-F5344CB8AC3E}">
        <p14:creationId xmlns:p14="http://schemas.microsoft.com/office/powerpoint/2010/main" val="4124653915"/>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goodfreephotos.com/food/hot-dogs-and-meat-on-the-grill.jpg.php" TargetMode="External"/><Relationship Id="rId13" Type="http://schemas.openxmlformats.org/officeDocument/2006/relationships/image" Target="../media/image7.1"/><Relationship Id="rId18" Type="http://schemas.openxmlformats.org/officeDocument/2006/relationships/hyperlink" Target="https://pxhere.com/pt/photo/1530301" TargetMode="External"/><Relationship Id="rId3" Type="http://schemas.openxmlformats.org/officeDocument/2006/relationships/image" Target="../media/image2.jpeg"/><Relationship Id="rId7" Type="http://schemas.openxmlformats.org/officeDocument/2006/relationships/image" Target="../media/image4.jpg"/><Relationship Id="rId12" Type="http://schemas.openxmlformats.org/officeDocument/2006/relationships/hyperlink" Target="https://www.pexels.com/photo/cooked-ramen-1907228/" TargetMode="External"/><Relationship Id="rId17" Type="http://schemas.openxmlformats.org/officeDocument/2006/relationships/image" Target="../media/image9.jpeg"/><Relationship Id="rId2" Type="http://schemas.openxmlformats.org/officeDocument/2006/relationships/image" Target="../media/image1.jpg"/><Relationship Id="rId16" Type="http://schemas.openxmlformats.org/officeDocument/2006/relationships/hyperlink" Target="https://www.pexels.com/fr-fr/photo/aliments-burrito-citron-vert-dejeuner-461198/" TargetMode="External"/><Relationship Id="rId1" Type="http://schemas.openxmlformats.org/officeDocument/2006/relationships/slideLayout" Target="../slideLayouts/slideLayout2.xml"/><Relationship Id="rId6" Type="http://schemas.openxmlformats.org/officeDocument/2006/relationships/hyperlink" Target="https://www.pexels.com/photo/cheeseburger-on-table-2089717/" TargetMode="External"/><Relationship Id="rId11" Type="http://schemas.openxmlformats.org/officeDocument/2006/relationships/image" Target="../media/image6.jpg"/><Relationship Id="rId5" Type="http://schemas.openxmlformats.org/officeDocument/2006/relationships/image" Target="../media/image3.jpeg"/><Relationship Id="rId15" Type="http://schemas.openxmlformats.org/officeDocument/2006/relationships/image" Target="../media/image8.jpg"/><Relationship Id="rId10" Type="http://schemas.openxmlformats.org/officeDocument/2006/relationships/hyperlink" Target="https://foto.wuestenigel.com/golden-french-fries-potatoes-ready-to-be-eaten/" TargetMode="External"/><Relationship Id="rId4" Type="http://schemas.openxmlformats.org/officeDocument/2006/relationships/hyperlink" Target="https://www.pexels.com/photo/food-healthy-bacon-burgers-59943/" TargetMode="External"/><Relationship Id="rId9" Type="http://schemas.openxmlformats.org/officeDocument/2006/relationships/image" Target="../media/image5.jpeg"/><Relationship Id="rId14" Type="http://schemas.openxmlformats.org/officeDocument/2006/relationships/hyperlink" Target="https://www.rawpixel.com/search/tac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quesadilla-mexican-foods-cuisine-576754/"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E6CD2C-5BBF-0C24-810B-12DAD3A0C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2286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A4114B36-2D2A-E9CB-5A25-8A4CE428E52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2096084" cy="1772530"/>
          </a:xfrm>
          <a:prstGeom prst="ellipse">
            <a:avLst/>
          </a:prstGeom>
          <a:ln>
            <a:noFill/>
          </a:ln>
          <a:effectLst>
            <a:softEdge rad="112500"/>
          </a:effectLst>
        </p:spPr>
      </p:pic>
      <p:pic>
        <p:nvPicPr>
          <p:cNvPr id="14" name="Picture 13">
            <a:extLst>
              <a:ext uri="{FF2B5EF4-FFF2-40B4-BE49-F238E27FC236}">
                <a16:creationId xmlns:a16="http://schemas.microsoft.com/office/drawing/2014/main" id="{3A7C025C-6B49-E7F0-2405-72C7708BFDC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805182" y="5212080"/>
            <a:ext cx="2386818" cy="1645920"/>
          </a:xfrm>
          <a:prstGeom prst="ellipse">
            <a:avLst/>
          </a:prstGeom>
          <a:ln>
            <a:noFill/>
          </a:ln>
          <a:effectLst>
            <a:softEdge rad="112500"/>
          </a:effectLst>
        </p:spPr>
      </p:pic>
      <p:pic>
        <p:nvPicPr>
          <p:cNvPr id="16" name="Picture 15">
            <a:extLst>
              <a:ext uri="{FF2B5EF4-FFF2-40B4-BE49-F238E27FC236}">
                <a16:creationId xmlns:a16="http://schemas.microsoft.com/office/drawing/2014/main" id="{E7EB2BEF-8DBC-15C8-C5EF-F97B7194663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6973" y="1913207"/>
            <a:ext cx="1862138" cy="1772530"/>
          </a:xfrm>
          <a:prstGeom prst="ellipse">
            <a:avLst/>
          </a:prstGeom>
          <a:ln>
            <a:noFill/>
          </a:ln>
          <a:effectLst>
            <a:softEdge rad="112500"/>
          </a:effectLst>
        </p:spPr>
      </p:pic>
      <p:pic>
        <p:nvPicPr>
          <p:cNvPr id="21" name="Picture 20">
            <a:extLst>
              <a:ext uri="{FF2B5EF4-FFF2-40B4-BE49-F238E27FC236}">
                <a16:creationId xmlns:a16="http://schemas.microsoft.com/office/drawing/2014/main" id="{56616CE4-BBEB-9471-8687-F0C11EF418B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067522" y="3429000"/>
            <a:ext cx="1862138" cy="1552248"/>
          </a:xfrm>
          <a:prstGeom prst="ellipse">
            <a:avLst/>
          </a:prstGeom>
          <a:ln>
            <a:noFill/>
          </a:ln>
          <a:effectLst>
            <a:softEdge rad="112500"/>
          </a:effectLst>
        </p:spPr>
      </p:pic>
      <p:pic>
        <p:nvPicPr>
          <p:cNvPr id="38" name="Picture 37">
            <a:extLst>
              <a:ext uri="{FF2B5EF4-FFF2-40B4-BE49-F238E27FC236}">
                <a16:creationId xmlns:a16="http://schemas.microsoft.com/office/drawing/2014/main" id="{16FF03AD-3997-3ADA-F38C-D7CFC3E7D127}"/>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5532" y="3642418"/>
            <a:ext cx="1932091" cy="1645920"/>
          </a:xfrm>
          <a:prstGeom prst="ellipse">
            <a:avLst/>
          </a:prstGeom>
          <a:ln>
            <a:noFill/>
          </a:ln>
          <a:effectLst>
            <a:softEdge rad="112500"/>
          </a:effectLst>
        </p:spPr>
      </p:pic>
      <p:pic>
        <p:nvPicPr>
          <p:cNvPr id="49" name="Picture 48">
            <a:extLst>
              <a:ext uri="{FF2B5EF4-FFF2-40B4-BE49-F238E27FC236}">
                <a16:creationId xmlns:a16="http://schemas.microsoft.com/office/drawing/2014/main" id="{C02BBF39-71FF-5559-546C-263388DE7A4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63994" y="5258916"/>
            <a:ext cx="1932090" cy="1552248"/>
          </a:xfrm>
          <a:prstGeom prst="ellipse">
            <a:avLst/>
          </a:prstGeom>
          <a:ln>
            <a:noFill/>
          </a:ln>
          <a:effectLst>
            <a:softEdge rad="112500"/>
          </a:effectLst>
        </p:spPr>
      </p:pic>
      <p:pic>
        <p:nvPicPr>
          <p:cNvPr id="51" name="Picture 50">
            <a:extLst>
              <a:ext uri="{FF2B5EF4-FFF2-40B4-BE49-F238E27FC236}">
                <a16:creationId xmlns:a16="http://schemas.microsoft.com/office/drawing/2014/main" id="{4B92AC16-BDE4-EF5E-6697-F551AEFC5FD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805182" y="1761336"/>
            <a:ext cx="2478259" cy="1552248"/>
          </a:xfrm>
          <a:prstGeom prst="ellipse">
            <a:avLst/>
          </a:prstGeom>
          <a:ln>
            <a:noFill/>
          </a:ln>
          <a:effectLst>
            <a:softEdge rad="112500"/>
          </a:effectLst>
        </p:spPr>
      </p:pic>
      <p:pic>
        <p:nvPicPr>
          <p:cNvPr id="59" name="Picture 58">
            <a:extLst>
              <a:ext uri="{FF2B5EF4-FFF2-40B4-BE49-F238E27FC236}">
                <a16:creationId xmlns:a16="http://schemas.microsoft.com/office/drawing/2014/main" id="{C5007D41-BCD8-3B0E-4A42-D04248284458}"/>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9537896" y="0"/>
            <a:ext cx="2386818" cy="1645920"/>
          </a:xfrm>
          <a:prstGeom prst="ellipse">
            <a:avLst/>
          </a:prstGeom>
          <a:ln>
            <a:noFill/>
          </a:ln>
          <a:effectLst>
            <a:softEdge rad="112500"/>
          </a:effectLst>
        </p:spPr>
      </p:pic>
    </p:spTree>
    <p:extLst>
      <p:ext uri="{BB962C8B-B14F-4D97-AF65-F5344CB8AC3E}">
        <p14:creationId xmlns:p14="http://schemas.microsoft.com/office/powerpoint/2010/main" val="920695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1B14-5311-651F-AC57-32D68D042560}"/>
              </a:ext>
            </a:extLst>
          </p:cNvPr>
          <p:cNvPicPr>
            <a:picLocks noChangeAspect="1"/>
          </p:cNvPicPr>
          <p:nvPr/>
        </p:nvPicPr>
        <p:blipFill rotWithShape="1">
          <a:blip r:embed="rId2"/>
          <a:srcRect l="15000" t="39791" r="53615" b="38455"/>
          <a:stretch/>
        </p:blipFill>
        <p:spPr>
          <a:xfrm>
            <a:off x="2897944" y="3773713"/>
            <a:ext cx="4923692" cy="2335237"/>
          </a:xfrm>
          <a:prstGeom prst="rect">
            <a:avLst/>
          </a:prstGeom>
          <a:ln>
            <a:noFill/>
          </a:ln>
          <a:effectLst>
            <a:softEdge rad="112500"/>
          </a:effectLst>
        </p:spPr>
      </p:pic>
      <p:sp>
        <p:nvSpPr>
          <p:cNvPr id="4" name="TextBox 3">
            <a:extLst>
              <a:ext uri="{FF2B5EF4-FFF2-40B4-BE49-F238E27FC236}">
                <a16:creationId xmlns:a16="http://schemas.microsoft.com/office/drawing/2014/main" id="{D8F096C0-A879-23C8-87EF-35FA8A1FF964}"/>
              </a:ext>
            </a:extLst>
          </p:cNvPr>
          <p:cNvSpPr txBox="1"/>
          <p:nvPr/>
        </p:nvSpPr>
        <p:spPr>
          <a:xfrm>
            <a:off x="1659988" y="1997612"/>
            <a:ext cx="9594165" cy="954107"/>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SELECT COUNT(*) FROM menu_ items WHERE category = '</a:t>
            </a:r>
            <a:r>
              <a:rPr lang="en-US" sz="2800" b="1" dirty="0" err="1">
                <a:latin typeface="Arial" panose="020B0604020202020204" pitchFamily="34" charset="0"/>
                <a:cs typeface="Arial" panose="020B0604020202020204" pitchFamily="34" charset="0"/>
              </a:rPr>
              <a:t>italian</a:t>
            </a:r>
            <a:r>
              <a:rPr lang="en-US" sz="2800" b="1" dirty="0">
                <a:latin typeface="Arial" panose="020B0604020202020204" pitchFamily="34" charset="0"/>
                <a:cs typeface="Arial" panose="020B0604020202020204" pitchFamily="34" charset="0"/>
              </a:rPr>
              <a:t>’ ;</a:t>
            </a:r>
            <a:endParaRPr lang="en-IN" sz="2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CA164D7-ECD8-8F96-9D45-C81DDAB5C601}"/>
              </a:ext>
            </a:extLst>
          </p:cNvPr>
          <p:cNvSpPr txBox="1"/>
          <p:nvPr/>
        </p:nvSpPr>
        <p:spPr>
          <a:xfrm>
            <a:off x="956603" y="590843"/>
            <a:ext cx="10578905"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-- 4. How many Italian dishes are on the menu?</a:t>
            </a:r>
            <a:endParaRPr lang="en-IN"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0671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CE9F5-DEA7-B651-34CC-799A98E284F8}"/>
              </a:ext>
            </a:extLst>
          </p:cNvPr>
          <p:cNvSpPr txBox="1"/>
          <p:nvPr/>
        </p:nvSpPr>
        <p:spPr>
          <a:xfrm>
            <a:off x="281353" y="464234"/>
            <a:ext cx="10480431"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-- 5. What are the least and most expensive Italian dishes on the menu?</a:t>
            </a:r>
            <a:endParaRPr lang="en-IN"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FE39C60-E0DC-5E47-8E1B-1D047BCCA784}"/>
              </a:ext>
            </a:extLst>
          </p:cNvPr>
          <p:cNvSpPr txBox="1"/>
          <p:nvPr/>
        </p:nvSpPr>
        <p:spPr>
          <a:xfrm>
            <a:off x="4656407" y="1738399"/>
            <a:ext cx="5050301"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SELECT * FROM menu_ items </a:t>
            </a:r>
          </a:p>
          <a:p>
            <a:r>
              <a:rPr lang="en-US" sz="2400" b="1" dirty="0">
                <a:latin typeface="Arial" panose="020B0604020202020204" pitchFamily="34" charset="0"/>
                <a:cs typeface="Arial" panose="020B0604020202020204" pitchFamily="34" charset="0"/>
              </a:rPr>
              <a:t>WHERE category = ‘Italian’ </a:t>
            </a:r>
          </a:p>
          <a:p>
            <a:r>
              <a:rPr lang="en-US" sz="2400" b="1" dirty="0">
                <a:latin typeface="Arial" panose="020B0604020202020204" pitchFamily="34" charset="0"/>
                <a:cs typeface="Arial" panose="020B0604020202020204" pitchFamily="34" charset="0"/>
              </a:rPr>
              <a:t>ORDER BY price;</a:t>
            </a:r>
            <a:endParaRPr lang="en-IN"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55A5328-AC5B-51A2-FF2B-1F2193D6F8C5}"/>
              </a:ext>
            </a:extLst>
          </p:cNvPr>
          <p:cNvPicPr>
            <a:picLocks noChangeAspect="1"/>
          </p:cNvPicPr>
          <p:nvPr/>
        </p:nvPicPr>
        <p:blipFill rotWithShape="1">
          <a:blip r:embed="rId2"/>
          <a:srcRect l="14423" t="44100" r="47846" b="22463"/>
          <a:stretch/>
        </p:blipFill>
        <p:spPr>
          <a:xfrm>
            <a:off x="759655" y="3429000"/>
            <a:ext cx="6527409" cy="2964766"/>
          </a:xfrm>
          <a:prstGeom prst="rect">
            <a:avLst/>
          </a:prstGeom>
          <a:ln>
            <a:noFill/>
          </a:ln>
          <a:effectLst>
            <a:softEdge rad="112500"/>
          </a:effectLst>
        </p:spPr>
      </p:pic>
    </p:spTree>
    <p:extLst>
      <p:ext uri="{BB962C8B-B14F-4D97-AF65-F5344CB8AC3E}">
        <p14:creationId xmlns:p14="http://schemas.microsoft.com/office/powerpoint/2010/main" val="276191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82EE7-48ED-D560-2F0D-C37C50072EE2}"/>
              </a:ext>
            </a:extLst>
          </p:cNvPr>
          <p:cNvPicPr>
            <a:picLocks noChangeAspect="1"/>
          </p:cNvPicPr>
          <p:nvPr/>
        </p:nvPicPr>
        <p:blipFill rotWithShape="1">
          <a:blip r:embed="rId2"/>
          <a:srcRect l="14880" t="40522" r="46667" b="42219"/>
          <a:stretch/>
        </p:blipFill>
        <p:spPr>
          <a:xfrm>
            <a:off x="3091544" y="3429000"/>
            <a:ext cx="4688114" cy="2249716"/>
          </a:xfrm>
          <a:prstGeom prst="rect">
            <a:avLst/>
          </a:prstGeom>
          <a:ln>
            <a:noFill/>
          </a:ln>
          <a:effectLst>
            <a:softEdge rad="112500"/>
          </a:effectLst>
        </p:spPr>
      </p:pic>
      <p:sp>
        <p:nvSpPr>
          <p:cNvPr id="4" name="TextBox 3">
            <a:extLst>
              <a:ext uri="{FF2B5EF4-FFF2-40B4-BE49-F238E27FC236}">
                <a16:creationId xmlns:a16="http://schemas.microsoft.com/office/drawing/2014/main" id="{9907037A-E1BE-CB17-5C16-D4E042E9D7C8}"/>
              </a:ext>
            </a:extLst>
          </p:cNvPr>
          <p:cNvSpPr txBox="1"/>
          <p:nvPr/>
        </p:nvSpPr>
        <p:spPr>
          <a:xfrm>
            <a:off x="1320800" y="1190171"/>
            <a:ext cx="6836229"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select count(*)  from menu_ items </a:t>
            </a:r>
          </a:p>
          <a:p>
            <a:r>
              <a:rPr lang="en-US" sz="2400" b="1" dirty="0">
                <a:latin typeface="Arial" panose="020B0604020202020204" pitchFamily="34" charset="0"/>
                <a:cs typeface="Arial" panose="020B0604020202020204" pitchFamily="34" charset="0"/>
              </a:rPr>
              <a:t>where price =19.95</a:t>
            </a:r>
          </a:p>
          <a:p>
            <a:r>
              <a:rPr lang="en-US" sz="2400" b="1" dirty="0">
                <a:latin typeface="Arial" panose="020B0604020202020204" pitchFamily="34" charset="0"/>
                <a:cs typeface="Arial" panose="020B0604020202020204" pitchFamily="34" charset="0"/>
              </a:rPr>
              <a:t>group by price;</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7476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65E4A8-F944-6CD7-B69C-A8ACF825B8CE}"/>
              </a:ext>
            </a:extLst>
          </p:cNvPr>
          <p:cNvSpPr txBox="1"/>
          <p:nvPr/>
        </p:nvSpPr>
        <p:spPr>
          <a:xfrm>
            <a:off x="1190171" y="903515"/>
            <a:ext cx="6386286" cy="1200329"/>
          </a:xfrm>
          <a:prstGeom prst="rect">
            <a:avLst/>
          </a:prstGeom>
          <a:noFill/>
        </p:spPr>
        <p:txBody>
          <a:bodyPr wrap="square" rtlCol="0">
            <a:spAutoFit/>
          </a:bodyPr>
          <a:lstStyle/>
          <a:p>
            <a:r>
              <a:rPr lang="en-US" sz="2400" b="1" dirty="0"/>
              <a:t>SELECT * FROM menu_ items</a:t>
            </a:r>
          </a:p>
          <a:p>
            <a:r>
              <a:rPr lang="en-US" sz="2400" b="1" dirty="0"/>
              <a:t>WHERE category = ‘Italian’</a:t>
            </a:r>
          </a:p>
          <a:p>
            <a:r>
              <a:rPr lang="en-US" sz="2400" b="1" dirty="0"/>
              <a:t>ORDER BY price DESC;</a:t>
            </a:r>
            <a:endParaRPr lang="en-IN" sz="2400" b="1" dirty="0"/>
          </a:p>
        </p:txBody>
      </p:sp>
      <p:pic>
        <p:nvPicPr>
          <p:cNvPr id="4" name="Picture 3">
            <a:extLst>
              <a:ext uri="{FF2B5EF4-FFF2-40B4-BE49-F238E27FC236}">
                <a16:creationId xmlns:a16="http://schemas.microsoft.com/office/drawing/2014/main" id="{4604541C-A726-6F34-96C3-8852914C12AB}"/>
              </a:ext>
            </a:extLst>
          </p:cNvPr>
          <p:cNvPicPr>
            <a:picLocks noChangeAspect="1"/>
          </p:cNvPicPr>
          <p:nvPr/>
        </p:nvPicPr>
        <p:blipFill rotWithShape="1">
          <a:blip r:embed="rId2"/>
          <a:srcRect l="14881" t="61911" r="39643" b="8551"/>
          <a:stretch/>
        </p:blipFill>
        <p:spPr>
          <a:xfrm>
            <a:off x="2002971" y="2921000"/>
            <a:ext cx="6836229" cy="2783114"/>
          </a:xfrm>
          <a:prstGeom prst="rect">
            <a:avLst/>
          </a:prstGeom>
          <a:ln>
            <a:noFill/>
          </a:ln>
          <a:effectLst>
            <a:softEdge rad="112500"/>
          </a:effectLst>
        </p:spPr>
      </p:pic>
    </p:spTree>
    <p:extLst>
      <p:ext uri="{BB962C8B-B14F-4D97-AF65-F5344CB8AC3E}">
        <p14:creationId xmlns:p14="http://schemas.microsoft.com/office/powerpoint/2010/main" val="3278168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F2F1F7-3593-EC74-D6E0-0EFF2E540924}"/>
              </a:ext>
            </a:extLst>
          </p:cNvPr>
          <p:cNvSpPr txBox="1"/>
          <p:nvPr/>
        </p:nvSpPr>
        <p:spPr>
          <a:xfrm>
            <a:off x="1001485" y="566057"/>
            <a:ext cx="10116457" cy="243143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-- 6. How many dishes are in each category?</a:t>
            </a: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pPr algn="just"/>
            <a:r>
              <a:rPr lang="en-US" sz="2400" b="1" dirty="0">
                <a:latin typeface="Arial" panose="020B0604020202020204" pitchFamily="34" charset="0"/>
                <a:cs typeface="Arial" panose="020B0604020202020204" pitchFamily="34" charset="0"/>
              </a:rPr>
              <a:t>SELECT category, COUNT(*) </a:t>
            </a:r>
          </a:p>
          <a:p>
            <a:pPr algn="just"/>
            <a:r>
              <a:rPr lang="en-US" sz="2400" b="1" dirty="0">
                <a:latin typeface="Arial" panose="020B0604020202020204" pitchFamily="34" charset="0"/>
                <a:cs typeface="Arial" panose="020B0604020202020204" pitchFamily="34" charset="0"/>
              </a:rPr>
              <a:t>FROM menu_ items</a:t>
            </a:r>
          </a:p>
          <a:p>
            <a:pPr algn="just"/>
            <a:r>
              <a:rPr lang="en-US" sz="2400" b="1" dirty="0">
                <a:latin typeface="Arial" panose="020B0604020202020204" pitchFamily="34" charset="0"/>
                <a:cs typeface="Arial" panose="020B0604020202020204" pitchFamily="34" charset="0"/>
              </a:rPr>
              <a:t>GROUP BY category;</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B3C8542-55CA-A118-CB65-8048D4A76CBA}"/>
              </a:ext>
            </a:extLst>
          </p:cNvPr>
          <p:cNvPicPr>
            <a:picLocks noChangeAspect="1"/>
          </p:cNvPicPr>
          <p:nvPr/>
        </p:nvPicPr>
        <p:blipFill rotWithShape="1">
          <a:blip r:embed="rId2"/>
          <a:srcRect l="15238" t="62652" r="57261" b="10033"/>
          <a:stretch/>
        </p:blipFill>
        <p:spPr>
          <a:xfrm>
            <a:off x="2830285" y="3860509"/>
            <a:ext cx="5863771" cy="2177434"/>
          </a:xfrm>
          <a:prstGeom prst="rect">
            <a:avLst/>
          </a:prstGeom>
          <a:ln>
            <a:noFill/>
          </a:ln>
          <a:effectLst>
            <a:softEdge rad="112500"/>
          </a:effectLst>
        </p:spPr>
      </p:pic>
    </p:spTree>
    <p:extLst>
      <p:ext uri="{BB962C8B-B14F-4D97-AF65-F5344CB8AC3E}">
        <p14:creationId xmlns:p14="http://schemas.microsoft.com/office/powerpoint/2010/main" val="1860345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5D87C-47BF-547F-1A29-84C76A3DD1E2}"/>
              </a:ext>
            </a:extLst>
          </p:cNvPr>
          <p:cNvSpPr txBox="1"/>
          <p:nvPr/>
        </p:nvSpPr>
        <p:spPr>
          <a:xfrm>
            <a:off x="351694" y="464233"/>
            <a:ext cx="9537894" cy="270843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-- 7. What is the average dish price within each category?</a:t>
            </a:r>
          </a:p>
          <a:p>
            <a:pPr marL="285750" indent="-285750">
              <a:buFont typeface="Wingdings" panose="05000000000000000000" pitchFamily="2" charset="2"/>
              <a:buChar char="n"/>
            </a:pPr>
            <a:endParaRPr lang="en-US" sz="32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n"/>
            </a:pPr>
            <a:endParaRPr lang="en-US" dirty="0"/>
          </a:p>
          <a:p>
            <a:r>
              <a:rPr lang="en-US" sz="2800" b="1" dirty="0">
                <a:latin typeface="Arial" panose="020B0604020202020204" pitchFamily="34" charset="0"/>
                <a:cs typeface="Arial" panose="020B0604020202020204" pitchFamily="34" charset="0"/>
              </a:rPr>
              <a:t>SELECT category, AVG(price) FROM menu_ items</a:t>
            </a:r>
          </a:p>
          <a:p>
            <a:r>
              <a:rPr lang="en-US" sz="2800" b="1" dirty="0">
                <a:latin typeface="Arial" panose="020B0604020202020204" pitchFamily="34" charset="0"/>
                <a:cs typeface="Arial" panose="020B0604020202020204" pitchFamily="34" charset="0"/>
              </a:rPr>
              <a:t>GROUP BY category;</a:t>
            </a:r>
            <a:endParaRPr lang="en-IN"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64BB6CA-3B70-4069-95D0-43705E21FAEC}"/>
              </a:ext>
            </a:extLst>
          </p:cNvPr>
          <p:cNvPicPr>
            <a:picLocks noChangeAspect="1"/>
          </p:cNvPicPr>
          <p:nvPr/>
        </p:nvPicPr>
        <p:blipFill rotWithShape="1">
          <a:blip r:embed="rId2"/>
          <a:srcRect l="12692" t="62547" r="50385" b="12621"/>
          <a:stretch/>
        </p:blipFill>
        <p:spPr>
          <a:xfrm>
            <a:off x="2082017" y="3685333"/>
            <a:ext cx="6428935" cy="2708433"/>
          </a:xfrm>
          <a:prstGeom prst="rect">
            <a:avLst/>
          </a:prstGeom>
          <a:ln>
            <a:noFill/>
          </a:ln>
          <a:effectLst>
            <a:softEdge rad="112500"/>
          </a:effectLst>
        </p:spPr>
      </p:pic>
    </p:spTree>
    <p:extLst>
      <p:ext uri="{BB962C8B-B14F-4D97-AF65-F5344CB8AC3E}">
        <p14:creationId xmlns:p14="http://schemas.microsoft.com/office/powerpoint/2010/main" val="32658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550E5-B31B-77C0-57A5-A9A833D78FCF}"/>
              </a:ext>
            </a:extLst>
          </p:cNvPr>
          <p:cNvSpPr txBox="1"/>
          <p:nvPr/>
        </p:nvSpPr>
        <p:spPr>
          <a:xfrm>
            <a:off x="422032" y="2405575"/>
            <a:ext cx="9608234" cy="1200329"/>
          </a:xfrm>
          <a:prstGeom prst="rect">
            <a:avLst/>
          </a:prstGeom>
          <a:noFill/>
        </p:spPr>
        <p:txBody>
          <a:bodyPr wrap="square" rtlCol="0">
            <a:spAutoFit/>
          </a:bodyPr>
          <a:lstStyle/>
          <a:p>
            <a:pPr algn="ctr"/>
            <a:r>
              <a:rPr lang="en-US" sz="3600" b="1" i="1" dirty="0">
                <a:latin typeface="Arial" panose="020B0604020202020204" pitchFamily="34" charset="0"/>
                <a:cs typeface="Arial" panose="020B0604020202020204" pitchFamily="34" charset="0"/>
              </a:rPr>
              <a:t>Order Details Table Exploratory </a:t>
            </a:r>
          </a:p>
          <a:p>
            <a:pPr algn="ctr"/>
            <a:r>
              <a:rPr lang="en-US" sz="3600" b="1" i="1" dirty="0">
                <a:latin typeface="Arial" panose="020B0604020202020204" pitchFamily="34" charset="0"/>
                <a:cs typeface="Arial" panose="020B0604020202020204" pitchFamily="34" charset="0"/>
              </a:rPr>
              <a:t>Analysis</a:t>
            </a:r>
            <a:endParaRPr lang="en-IN" sz="3600" b="1" i="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8345234-E644-C0B2-156F-C851C48837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0" y="4962379"/>
            <a:ext cx="2143125" cy="2143125"/>
          </a:xfrm>
          <a:prstGeom prst="ellipse">
            <a:avLst/>
          </a:prstGeom>
          <a:ln>
            <a:noFill/>
          </a:ln>
          <a:effectLst>
            <a:softEdge rad="112500"/>
          </a:effectLst>
        </p:spPr>
      </p:pic>
    </p:spTree>
    <p:extLst>
      <p:ext uri="{BB962C8B-B14F-4D97-AF65-F5344CB8AC3E}">
        <p14:creationId xmlns:p14="http://schemas.microsoft.com/office/powerpoint/2010/main" val="3680286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D374D-9B69-4FED-6F36-2C711DBBA2A3}"/>
              </a:ext>
            </a:extLst>
          </p:cNvPr>
          <p:cNvSpPr txBox="1"/>
          <p:nvPr/>
        </p:nvSpPr>
        <p:spPr>
          <a:xfrm>
            <a:off x="604910" y="548640"/>
            <a:ext cx="9355015" cy="150810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-- 1. View order_ details table.</a:t>
            </a:r>
          </a:p>
          <a:p>
            <a:pPr marL="285750" indent="-285750">
              <a:buFont typeface="Wingdings" panose="05000000000000000000" pitchFamily="2" charset="2"/>
              <a:buChar char="n"/>
            </a:pPr>
            <a:endParaRPr lang="en-US"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n"/>
            </a:pPr>
            <a:endParaRPr lang="en-US" dirty="0"/>
          </a:p>
          <a:p>
            <a:pPr algn="ctr"/>
            <a:r>
              <a:rPr lang="en-US" sz="2400" b="1" dirty="0">
                <a:latin typeface="Arial" panose="020B0604020202020204" pitchFamily="34" charset="0"/>
                <a:cs typeface="Arial" panose="020B0604020202020204" pitchFamily="34" charset="0"/>
              </a:rPr>
              <a:t>SELECT *FROM order_ details;</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F48C50E-DB1D-175A-7697-3027A9C46679}"/>
              </a:ext>
            </a:extLst>
          </p:cNvPr>
          <p:cNvPicPr>
            <a:picLocks noChangeAspect="1"/>
          </p:cNvPicPr>
          <p:nvPr/>
        </p:nvPicPr>
        <p:blipFill rotWithShape="1">
          <a:blip r:embed="rId2"/>
          <a:srcRect l="14307" t="37737" r="22461" b="6235"/>
          <a:stretch/>
        </p:blipFill>
        <p:spPr>
          <a:xfrm>
            <a:off x="1477108" y="2468880"/>
            <a:ext cx="7976382" cy="4002258"/>
          </a:xfrm>
          <a:prstGeom prst="rect">
            <a:avLst/>
          </a:prstGeom>
          <a:ln>
            <a:noFill/>
          </a:ln>
          <a:effectLst>
            <a:softEdge rad="112500"/>
          </a:effectLst>
        </p:spPr>
      </p:pic>
    </p:spTree>
    <p:extLst>
      <p:ext uri="{BB962C8B-B14F-4D97-AF65-F5344CB8AC3E}">
        <p14:creationId xmlns:p14="http://schemas.microsoft.com/office/powerpoint/2010/main" val="3961741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88AB52-6745-F060-C12F-B4CB18409621}"/>
              </a:ext>
            </a:extLst>
          </p:cNvPr>
          <p:cNvSpPr txBox="1"/>
          <p:nvPr/>
        </p:nvSpPr>
        <p:spPr>
          <a:xfrm>
            <a:off x="1111348" y="548640"/>
            <a:ext cx="9777046" cy="2092881"/>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-- 2. What is the date range of the table?</a:t>
            </a:r>
          </a:p>
          <a:p>
            <a:pPr marL="285750" indent="-285750">
              <a:buFont typeface="Wingdings" panose="05000000000000000000" pitchFamily="2" charset="2"/>
              <a:buChar char="n"/>
            </a:pPr>
            <a:endParaRPr lang="en-US" sz="3200" b="1" dirty="0">
              <a:latin typeface="Arial" panose="020B0604020202020204" pitchFamily="34" charset="0"/>
              <a:cs typeface="Arial" panose="020B0604020202020204" pitchFamily="34" charset="0"/>
            </a:endParaRPr>
          </a:p>
          <a:p>
            <a:endParaRPr lang="en-US" dirty="0"/>
          </a:p>
          <a:p>
            <a:pPr algn="ctr"/>
            <a:r>
              <a:rPr lang="en-US" sz="2400" b="1" dirty="0">
                <a:latin typeface="Arial" panose="020B0604020202020204" pitchFamily="34" charset="0"/>
                <a:cs typeface="Arial" panose="020B0604020202020204" pitchFamily="34" charset="0"/>
              </a:rPr>
              <a:t>SELECT  min(order_ date), max(order_ date)</a:t>
            </a:r>
          </a:p>
          <a:p>
            <a:pPr algn="ctr"/>
            <a:r>
              <a:rPr lang="en-US" sz="2400" b="1" dirty="0">
                <a:latin typeface="Arial" panose="020B0604020202020204" pitchFamily="34" charset="0"/>
                <a:cs typeface="Arial" panose="020B0604020202020204" pitchFamily="34" charset="0"/>
              </a:rPr>
              <a:t>FROM order_ details;</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A1F850E-DC5A-8119-20C9-2490CDD3425D}"/>
              </a:ext>
            </a:extLst>
          </p:cNvPr>
          <p:cNvPicPr>
            <a:picLocks noChangeAspect="1"/>
          </p:cNvPicPr>
          <p:nvPr/>
        </p:nvPicPr>
        <p:blipFill rotWithShape="1">
          <a:blip r:embed="rId2"/>
          <a:srcRect l="15923" t="37532" r="46231" b="33573"/>
          <a:stretch/>
        </p:blipFill>
        <p:spPr>
          <a:xfrm>
            <a:off x="3080825" y="3601331"/>
            <a:ext cx="4614203" cy="2515220"/>
          </a:xfrm>
          <a:prstGeom prst="rect">
            <a:avLst/>
          </a:prstGeom>
          <a:ln>
            <a:noFill/>
          </a:ln>
          <a:effectLst>
            <a:softEdge rad="112500"/>
          </a:effectLst>
        </p:spPr>
      </p:pic>
    </p:spTree>
    <p:extLst>
      <p:ext uri="{BB962C8B-B14F-4D97-AF65-F5344CB8AC3E}">
        <p14:creationId xmlns:p14="http://schemas.microsoft.com/office/powerpoint/2010/main" val="829907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B94FB0-3FDA-20C7-8E76-64E70AF93077}"/>
              </a:ext>
            </a:extLst>
          </p:cNvPr>
          <p:cNvSpPr txBox="1"/>
          <p:nvPr/>
        </p:nvSpPr>
        <p:spPr>
          <a:xfrm>
            <a:off x="379827" y="267287"/>
            <a:ext cx="9125244" cy="2492990"/>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-- 3. How many orders were made within this date range?</a:t>
            </a:r>
          </a:p>
          <a:p>
            <a:pPr marL="285750" indent="-285750">
              <a:buFont typeface="Wingdings" panose="05000000000000000000" pitchFamily="2" charset="2"/>
              <a:buChar char="n"/>
            </a:pPr>
            <a:endParaRPr lang="en-US" sz="32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n"/>
            </a:pPr>
            <a:endParaRPr lang="en-US" dirty="0"/>
          </a:p>
          <a:p>
            <a:pPr marL="285750" indent="-285750">
              <a:buFont typeface="Wingdings" panose="05000000000000000000" pitchFamily="2" charset="2"/>
              <a:buChar char="n"/>
            </a:pPr>
            <a:endParaRPr lang="en-US" dirty="0"/>
          </a:p>
          <a:p>
            <a:r>
              <a:rPr lang="en-US" sz="2400" b="1" dirty="0">
                <a:latin typeface="Arial" panose="020B0604020202020204" pitchFamily="34" charset="0"/>
                <a:cs typeface="Arial" panose="020B0604020202020204" pitchFamily="34" charset="0"/>
              </a:rPr>
              <a:t>SELECT COUNT(DISTINCT order_ id) FROM order_ details;</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33449D4-B0F9-AB14-E71F-19DBCF260095}"/>
              </a:ext>
            </a:extLst>
          </p:cNvPr>
          <p:cNvPicPr>
            <a:picLocks noChangeAspect="1"/>
          </p:cNvPicPr>
          <p:nvPr/>
        </p:nvPicPr>
        <p:blipFill rotWithShape="1">
          <a:blip r:embed="rId2"/>
          <a:srcRect l="14539" t="38353" r="50000" b="38251"/>
          <a:stretch/>
        </p:blipFill>
        <p:spPr>
          <a:xfrm>
            <a:off x="2278966" y="3429000"/>
            <a:ext cx="6147582" cy="2141806"/>
          </a:xfrm>
          <a:prstGeom prst="rect">
            <a:avLst/>
          </a:prstGeom>
          <a:ln>
            <a:noFill/>
          </a:ln>
          <a:effectLst>
            <a:softEdge rad="112500"/>
          </a:effectLst>
        </p:spPr>
      </p:pic>
    </p:spTree>
    <p:extLst>
      <p:ext uri="{BB962C8B-B14F-4D97-AF65-F5344CB8AC3E}">
        <p14:creationId xmlns:p14="http://schemas.microsoft.com/office/powerpoint/2010/main" val="2988951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4C1D15-9B19-35EE-7075-9F8EDD4CD8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14417" y1="19000" x2="14417" y2="19000"/>
                        <a14:backgroundMark x1="87083" y1="10417" x2="87083" y2="10417"/>
                        <a14:backgroundMark x1="90333" y1="81167" x2="90333" y2="81167"/>
                        <a14:backgroundMark x1="14417" y1="88000" x2="14417" y2="88000"/>
                      </a14:backgroundRemoval>
                    </a14:imgEffect>
                  </a14:imgLayer>
                </a14:imgProps>
              </a:ext>
              <a:ext uri="{28A0092B-C50C-407E-A947-70E740481C1C}">
                <a14:useLocalDpi xmlns:a14="http://schemas.microsoft.com/office/drawing/2010/main" val="0"/>
              </a:ext>
            </a:extLst>
          </a:blip>
          <a:stretch>
            <a:fillRect/>
          </a:stretch>
        </p:blipFill>
        <p:spPr>
          <a:xfrm>
            <a:off x="364163" y="0"/>
            <a:ext cx="4039024" cy="1976134"/>
          </a:xfrm>
          <a:prstGeom prst="rect">
            <a:avLst/>
          </a:prstGeom>
        </p:spPr>
      </p:pic>
      <p:sp>
        <p:nvSpPr>
          <p:cNvPr id="5" name="TextBox 4">
            <a:extLst>
              <a:ext uri="{FF2B5EF4-FFF2-40B4-BE49-F238E27FC236}">
                <a16:creationId xmlns:a16="http://schemas.microsoft.com/office/drawing/2014/main" id="{075D1BEC-E284-0264-8B1E-CA7098F2ACEC}"/>
              </a:ext>
            </a:extLst>
          </p:cNvPr>
          <p:cNvSpPr txBox="1"/>
          <p:nvPr/>
        </p:nvSpPr>
        <p:spPr>
          <a:xfrm>
            <a:off x="1026941" y="2664771"/>
            <a:ext cx="8567225" cy="1200329"/>
          </a:xfrm>
          <a:prstGeom prst="rect">
            <a:avLst/>
          </a:prstGeom>
          <a:noFill/>
        </p:spPr>
        <p:txBody>
          <a:bodyPr wrap="square" rtlCol="0">
            <a:spAutoFit/>
          </a:bodyPr>
          <a:lstStyle/>
          <a:p>
            <a:pPr algn="ctr"/>
            <a:r>
              <a:rPr lang="en-US" sz="3600" b="1" i="1" dirty="0"/>
              <a:t>MAVEN ANALYTICS RESTAURANTS ORDER ANALYSIS</a:t>
            </a:r>
            <a:endParaRPr lang="en-IN" sz="3600" b="1" i="1" dirty="0"/>
          </a:p>
        </p:txBody>
      </p:sp>
      <p:sp>
        <p:nvSpPr>
          <p:cNvPr id="2" name="TextBox 1">
            <a:extLst>
              <a:ext uri="{FF2B5EF4-FFF2-40B4-BE49-F238E27FC236}">
                <a16:creationId xmlns:a16="http://schemas.microsoft.com/office/drawing/2014/main" id="{B714D3A1-7F4D-BA0A-D580-6783FE095BD5}"/>
              </a:ext>
            </a:extLst>
          </p:cNvPr>
          <p:cNvSpPr txBox="1"/>
          <p:nvPr/>
        </p:nvSpPr>
        <p:spPr>
          <a:xfrm>
            <a:off x="4965895" y="4553737"/>
            <a:ext cx="4998722" cy="2215991"/>
          </a:xfrm>
          <a:prstGeom prst="rect">
            <a:avLst/>
          </a:prstGeom>
          <a:noFill/>
        </p:spPr>
        <p:txBody>
          <a:bodyPr wrap="square" rtlCol="0">
            <a:spAutoFit/>
          </a:bodyPr>
          <a:lstStyle/>
          <a:p>
            <a:pPr rtl="0"/>
            <a:r>
              <a:rPr lang="en-US" sz="2000" b="1" dirty="0"/>
              <a:t>Tools Used: -</a:t>
            </a:r>
          </a:p>
          <a:p>
            <a:pPr rtl="0"/>
            <a:endParaRPr lang="en-US" sz="2000" b="1" dirty="0"/>
          </a:p>
          <a:p>
            <a:r>
              <a:rPr lang="en-US" sz="2000" dirty="0"/>
              <a:t>MySQL - For ETL and EDA.</a:t>
            </a:r>
          </a:p>
          <a:p>
            <a:endParaRPr lang="en-US" sz="2000" dirty="0"/>
          </a:p>
          <a:p>
            <a:r>
              <a:rPr lang="en-US" sz="2000" dirty="0" err="1"/>
              <a:t>Jupyter</a:t>
            </a:r>
            <a:r>
              <a:rPr lang="en-US" sz="2000" dirty="0"/>
              <a:t> Notebook - Python MySQL. Connector Module and Pandas</a:t>
            </a:r>
          </a:p>
          <a:p>
            <a:endParaRPr lang="en-IN" dirty="0"/>
          </a:p>
        </p:txBody>
      </p:sp>
    </p:spTree>
    <p:extLst>
      <p:ext uri="{BB962C8B-B14F-4D97-AF65-F5344CB8AC3E}">
        <p14:creationId xmlns:p14="http://schemas.microsoft.com/office/powerpoint/2010/main" val="3010983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A05BB-9B40-A951-C7C8-AB446CEDF41C}"/>
              </a:ext>
            </a:extLst>
          </p:cNvPr>
          <p:cNvPicPr>
            <a:picLocks noChangeAspect="1"/>
          </p:cNvPicPr>
          <p:nvPr/>
        </p:nvPicPr>
        <p:blipFill rotWithShape="1">
          <a:blip r:embed="rId2"/>
          <a:srcRect l="15577" t="34864" r="38961" b="28605"/>
          <a:stretch/>
        </p:blipFill>
        <p:spPr>
          <a:xfrm>
            <a:off x="2644726" y="3798277"/>
            <a:ext cx="5542671" cy="2504049"/>
          </a:xfrm>
          <a:prstGeom prst="rect">
            <a:avLst/>
          </a:prstGeom>
          <a:ln>
            <a:noFill/>
          </a:ln>
          <a:effectLst>
            <a:softEdge rad="112500"/>
          </a:effectLst>
        </p:spPr>
      </p:pic>
      <p:sp>
        <p:nvSpPr>
          <p:cNvPr id="4" name="TextBox 3">
            <a:extLst>
              <a:ext uri="{FF2B5EF4-FFF2-40B4-BE49-F238E27FC236}">
                <a16:creationId xmlns:a16="http://schemas.microsoft.com/office/drawing/2014/main" id="{8503D659-B999-38EB-C14B-676A2AB6D724}"/>
              </a:ext>
            </a:extLst>
          </p:cNvPr>
          <p:cNvSpPr txBox="1"/>
          <p:nvPr/>
        </p:nvSpPr>
        <p:spPr>
          <a:xfrm>
            <a:off x="928468" y="773723"/>
            <a:ext cx="8932984" cy="2185214"/>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-- 4. How many items were ordered within this date range?</a:t>
            </a:r>
          </a:p>
          <a:p>
            <a:pPr marL="285750" indent="-285750" algn="ctr">
              <a:buFont typeface="Wingdings" panose="05000000000000000000" pitchFamily="2" charset="2"/>
              <a:buChar char="n"/>
            </a:pPr>
            <a:endParaRPr lang="en-US" sz="2400" b="1" dirty="0">
              <a:latin typeface="Arial" panose="020B0604020202020204" pitchFamily="34" charset="0"/>
              <a:cs typeface="Arial" panose="020B0604020202020204" pitchFamily="34" charset="0"/>
            </a:endParaRPr>
          </a:p>
          <a:p>
            <a:pPr marL="285750" indent="-285750" algn="ctr">
              <a:buFont typeface="Wingdings" panose="05000000000000000000" pitchFamily="2" charset="2"/>
              <a:buChar char="n"/>
            </a:pPr>
            <a:endParaRPr lang="en-US" sz="2400" b="1"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SELECT COUNT(*) FROM order_ details;</a:t>
            </a:r>
            <a:endParaRPr lang="en-I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7731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6FEE3-45DC-38E8-9B57-C460244570A7}"/>
              </a:ext>
            </a:extLst>
          </p:cNvPr>
          <p:cNvSpPr txBox="1"/>
          <p:nvPr/>
        </p:nvSpPr>
        <p:spPr>
          <a:xfrm>
            <a:off x="422031" y="116419"/>
            <a:ext cx="9397218" cy="255454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-- 5. Which orders had the most number of items? </a:t>
            </a:r>
          </a:p>
          <a:p>
            <a:pPr marL="285750" indent="-285750">
              <a:buFont typeface="Wingdings" panose="05000000000000000000" pitchFamily="2" charset="2"/>
              <a:buChar char="n"/>
            </a:pPr>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SELECT order_ id, COUNT(item_ id) AS num_ items</a:t>
            </a:r>
          </a:p>
          <a:p>
            <a:r>
              <a:rPr lang="en-US" sz="2400" b="1" dirty="0">
                <a:latin typeface="Arial" panose="020B0604020202020204" pitchFamily="34" charset="0"/>
                <a:cs typeface="Arial" panose="020B0604020202020204" pitchFamily="34" charset="0"/>
              </a:rPr>
              <a:t>FROM order_ details GROUP BY order_ id  ORDER BY num_ items DESC;</a:t>
            </a:r>
            <a:endParaRPr lang="en-IN" sz="24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F07BD6D-B387-A628-7CAC-FA1719636E2C}"/>
              </a:ext>
            </a:extLst>
          </p:cNvPr>
          <p:cNvPicPr>
            <a:picLocks noChangeAspect="1"/>
          </p:cNvPicPr>
          <p:nvPr/>
        </p:nvPicPr>
        <p:blipFill rotWithShape="1">
          <a:blip r:embed="rId2"/>
          <a:srcRect l="15692" t="37943" r="41731" b="6362"/>
          <a:stretch/>
        </p:blipFill>
        <p:spPr>
          <a:xfrm>
            <a:off x="1463040" y="2670964"/>
            <a:ext cx="6893170" cy="3817704"/>
          </a:xfrm>
          <a:prstGeom prst="rect">
            <a:avLst/>
          </a:prstGeom>
          <a:ln>
            <a:noFill/>
          </a:ln>
          <a:effectLst>
            <a:softEdge rad="112500"/>
          </a:effectLst>
        </p:spPr>
      </p:pic>
    </p:spTree>
    <p:extLst>
      <p:ext uri="{BB962C8B-B14F-4D97-AF65-F5344CB8AC3E}">
        <p14:creationId xmlns:p14="http://schemas.microsoft.com/office/powerpoint/2010/main" val="324019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E6E9C4-17BE-8BFD-B29E-71F056802C9F}"/>
              </a:ext>
            </a:extLst>
          </p:cNvPr>
          <p:cNvSpPr txBox="1"/>
          <p:nvPr/>
        </p:nvSpPr>
        <p:spPr>
          <a:xfrm>
            <a:off x="759655" y="478302"/>
            <a:ext cx="10424160" cy="954107"/>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-- 6. How many orders had more than 12 items?</a:t>
            </a:r>
          </a:p>
          <a:p>
            <a:endParaRPr lang="en-US" sz="24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3EA59F2-4F71-5848-1699-B9A9FC81C07A}"/>
              </a:ext>
            </a:extLst>
          </p:cNvPr>
          <p:cNvSpPr txBox="1"/>
          <p:nvPr/>
        </p:nvSpPr>
        <p:spPr>
          <a:xfrm>
            <a:off x="1477108" y="1702191"/>
            <a:ext cx="9237784" cy="1200329"/>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SELECT COUNT(*) FROM (SELECT order_ id, COUNT(item_ id) AS num_ items FROM order_ details GROUP BY order_ id HAVING num_ items &gt; 12) AS num_ orders;</a:t>
            </a:r>
            <a:endParaRPr lang="en-IN"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4826D48-E65B-70AE-30B2-66981689E056}"/>
              </a:ext>
            </a:extLst>
          </p:cNvPr>
          <p:cNvPicPr>
            <a:picLocks noChangeAspect="1"/>
          </p:cNvPicPr>
          <p:nvPr/>
        </p:nvPicPr>
        <p:blipFill rotWithShape="1">
          <a:blip r:embed="rId2"/>
          <a:srcRect l="14501" t="37532" r="48999" b="44957"/>
          <a:stretch/>
        </p:blipFill>
        <p:spPr>
          <a:xfrm>
            <a:off x="2096086" y="3712813"/>
            <a:ext cx="6724357" cy="2582480"/>
          </a:xfrm>
          <a:prstGeom prst="rect">
            <a:avLst/>
          </a:prstGeom>
          <a:ln>
            <a:noFill/>
          </a:ln>
          <a:effectLst>
            <a:softEdge rad="112500"/>
          </a:effectLst>
        </p:spPr>
      </p:pic>
    </p:spTree>
    <p:extLst>
      <p:ext uri="{BB962C8B-B14F-4D97-AF65-F5344CB8AC3E}">
        <p14:creationId xmlns:p14="http://schemas.microsoft.com/office/powerpoint/2010/main" val="312254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91B8F3-044D-A2FE-91E0-4229D052C705}"/>
              </a:ext>
            </a:extLst>
          </p:cNvPr>
          <p:cNvSpPr txBox="1"/>
          <p:nvPr/>
        </p:nvSpPr>
        <p:spPr>
          <a:xfrm>
            <a:off x="872197" y="2883877"/>
            <a:ext cx="9523827" cy="1200329"/>
          </a:xfrm>
          <a:prstGeom prst="rect">
            <a:avLst/>
          </a:prstGeom>
          <a:noFill/>
        </p:spPr>
        <p:txBody>
          <a:bodyPr wrap="square" rtlCol="0">
            <a:spAutoFit/>
          </a:bodyPr>
          <a:lstStyle/>
          <a:p>
            <a:pPr algn="ctr"/>
            <a:r>
              <a:rPr lang="en-US" sz="3600" b="1" i="1" dirty="0">
                <a:latin typeface="Arial" panose="020B0604020202020204" pitchFamily="34" charset="0"/>
                <a:cs typeface="Arial" panose="020B0604020202020204" pitchFamily="34" charset="0"/>
              </a:rPr>
              <a:t>Combined Table Exploratory </a:t>
            </a:r>
          </a:p>
          <a:p>
            <a:pPr algn="ctr"/>
            <a:r>
              <a:rPr lang="en-US" sz="3600" b="1" i="1" dirty="0">
                <a:latin typeface="Arial" panose="020B0604020202020204" pitchFamily="34" charset="0"/>
                <a:cs typeface="Arial" panose="020B0604020202020204" pitchFamily="34" charset="0"/>
              </a:rPr>
              <a:t>Analysis</a:t>
            </a:r>
            <a:endParaRPr lang="en-IN" sz="3600" b="1"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F185505-F6FE-0C2A-A5F8-40EE8A91530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68813"/>
            <a:ext cx="2883877" cy="1941341"/>
          </a:xfrm>
          <a:prstGeom prst="ellipse">
            <a:avLst/>
          </a:prstGeom>
          <a:ln>
            <a:noFill/>
          </a:ln>
          <a:effectLst>
            <a:softEdge rad="112500"/>
          </a:effectLst>
        </p:spPr>
      </p:pic>
    </p:spTree>
    <p:extLst>
      <p:ext uri="{BB962C8B-B14F-4D97-AF65-F5344CB8AC3E}">
        <p14:creationId xmlns:p14="http://schemas.microsoft.com/office/powerpoint/2010/main" val="3923751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4A5817-A79B-31FC-434B-AB5599825CF2}"/>
              </a:ext>
            </a:extLst>
          </p:cNvPr>
          <p:cNvSpPr txBox="1"/>
          <p:nvPr/>
        </p:nvSpPr>
        <p:spPr>
          <a:xfrm>
            <a:off x="196948" y="267286"/>
            <a:ext cx="10803988" cy="2339102"/>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-- 1. Combine the menu_ items table and order_ details table into a single table</a:t>
            </a:r>
            <a:r>
              <a:rPr lang="en-IN" b="1"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n"/>
            </a:pP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 SELECT * FROM menu_ items;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 SELECT * FROM order_ details;</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    - SELECT * FROM order_ details od LEFT JOIN menu_ items mi ON od. item_ id = mi. menu_ item_ id;</a:t>
            </a:r>
          </a:p>
        </p:txBody>
      </p:sp>
      <p:pic>
        <p:nvPicPr>
          <p:cNvPr id="4" name="Picture 3">
            <a:extLst>
              <a:ext uri="{FF2B5EF4-FFF2-40B4-BE49-F238E27FC236}">
                <a16:creationId xmlns:a16="http://schemas.microsoft.com/office/drawing/2014/main" id="{C03A1E9E-462F-7F63-38AA-650DDA74BED7}"/>
              </a:ext>
            </a:extLst>
          </p:cNvPr>
          <p:cNvPicPr>
            <a:picLocks noChangeAspect="1"/>
          </p:cNvPicPr>
          <p:nvPr/>
        </p:nvPicPr>
        <p:blipFill rotWithShape="1">
          <a:blip r:embed="rId2"/>
          <a:srcRect l="15115" t="37999" r="26038" b="5825"/>
          <a:stretch/>
        </p:blipFill>
        <p:spPr>
          <a:xfrm>
            <a:off x="1842868" y="2606388"/>
            <a:ext cx="7174523" cy="3850683"/>
          </a:xfrm>
          <a:prstGeom prst="rect">
            <a:avLst/>
          </a:prstGeom>
          <a:ln>
            <a:noFill/>
          </a:ln>
          <a:effectLst>
            <a:softEdge rad="112500"/>
          </a:effectLst>
        </p:spPr>
      </p:pic>
    </p:spTree>
    <p:extLst>
      <p:ext uri="{BB962C8B-B14F-4D97-AF65-F5344CB8AC3E}">
        <p14:creationId xmlns:p14="http://schemas.microsoft.com/office/powerpoint/2010/main" val="4180530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2BCDD3-B5D1-9F8A-8133-0E4A53D08F61}"/>
              </a:ext>
            </a:extLst>
          </p:cNvPr>
          <p:cNvSpPr txBox="1"/>
          <p:nvPr/>
        </p:nvSpPr>
        <p:spPr>
          <a:xfrm>
            <a:off x="942534" y="351692"/>
            <a:ext cx="8370277" cy="2492990"/>
          </a:xfrm>
          <a:prstGeom prst="rect">
            <a:avLst/>
          </a:prstGeom>
          <a:noFill/>
        </p:spPr>
        <p:txBody>
          <a:bodyPr wrap="square" rtlCol="0">
            <a:spAutoFit/>
          </a:bodyPr>
          <a:lstStyle/>
          <a:p>
            <a:r>
              <a:rPr lang="en-US" sz="2400" b="1" dirty="0"/>
              <a:t>-- 2. What were the least and most ordered items? What categories were they in?</a:t>
            </a:r>
          </a:p>
          <a:p>
            <a:endParaRPr lang="en-US" b="1" dirty="0"/>
          </a:p>
          <a:p>
            <a:endParaRPr lang="en-US" b="1" dirty="0"/>
          </a:p>
          <a:p>
            <a:r>
              <a:rPr lang="en-US" b="1" dirty="0"/>
              <a:t>SELECT item_ name, category, COUNT(order_ details_ id) AS num_ purchases FROM order_ details od LEFT JOIN menu_ items mi ON od. item_ id = mi. menu_ item_ id GROUP BY item_ name, category ORDER BY num_ purchases DESC;</a:t>
            </a:r>
            <a:endParaRPr lang="en-IN" b="1" dirty="0"/>
          </a:p>
        </p:txBody>
      </p:sp>
      <p:pic>
        <p:nvPicPr>
          <p:cNvPr id="7" name="Picture 6">
            <a:extLst>
              <a:ext uri="{FF2B5EF4-FFF2-40B4-BE49-F238E27FC236}">
                <a16:creationId xmlns:a16="http://schemas.microsoft.com/office/drawing/2014/main" id="{70EFF2DF-5C51-D057-0C1E-2F2B98678C4E}"/>
              </a:ext>
            </a:extLst>
          </p:cNvPr>
          <p:cNvPicPr>
            <a:picLocks noChangeAspect="1"/>
          </p:cNvPicPr>
          <p:nvPr/>
        </p:nvPicPr>
        <p:blipFill rotWithShape="1">
          <a:blip r:embed="rId2"/>
          <a:srcRect l="17308" t="37146" r="31693" b="7647"/>
          <a:stretch/>
        </p:blipFill>
        <p:spPr>
          <a:xfrm>
            <a:off x="1744394" y="2883368"/>
            <a:ext cx="7132319" cy="3784210"/>
          </a:xfrm>
          <a:prstGeom prst="rect">
            <a:avLst/>
          </a:prstGeom>
          <a:ln>
            <a:noFill/>
          </a:ln>
          <a:effectLst>
            <a:softEdge rad="112500"/>
          </a:effectLst>
        </p:spPr>
      </p:pic>
    </p:spTree>
    <p:extLst>
      <p:ext uri="{BB962C8B-B14F-4D97-AF65-F5344CB8AC3E}">
        <p14:creationId xmlns:p14="http://schemas.microsoft.com/office/powerpoint/2010/main" val="2643544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01E680-6B21-4BF4-AEFA-DEEE5C6EF6DA}"/>
              </a:ext>
            </a:extLst>
          </p:cNvPr>
          <p:cNvSpPr txBox="1"/>
          <p:nvPr/>
        </p:nvSpPr>
        <p:spPr>
          <a:xfrm>
            <a:off x="309489" y="337624"/>
            <a:ext cx="8778241"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-- 3. What were the top 5 orders that spent the most money?</a:t>
            </a:r>
          </a:p>
          <a:p>
            <a:pPr marL="285750" indent="-285750">
              <a:buFont typeface="Wingdings" panose="05000000000000000000" pitchFamily="2" charset="2"/>
              <a:buChar char="n"/>
            </a:pPr>
            <a:endParaRPr lang="en-US" sz="20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n"/>
            </a:pP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SELECT order_ id, SUM(price) AS total_ spent FROM order_ details od LEFT JOIN menu_ items mi ON </a:t>
            </a:r>
            <a:r>
              <a:rPr lang="en-US" sz="2000" b="1" dirty="0" err="1">
                <a:latin typeface="Arial" panose="020B0604020202020204" pitchFamily="34" charset="0"/>
                <a:cs typeface="Arial" panose="020B0604020202020204" pitchFamily="34" charset="0"/>
              </a:rPr>
              <a:t>od.item</a:t>
            </a:r>
            <a:r>
              <a:rPr lang="en-US" sz="2000" b="1" dirty="0">
                <a:latin typeface="Arial" panose="020B0604020202020204" pitchFamily="34" charset="0"/>
                <a:cs typeface="Arial" panose="020B0604020202020204" pitchFamily="34" charset="0"/>
              </a:rPr>
              <a:t>_ id = </a:t>
            </a:r>
            <a:r>
              <a:rPr lang="en-US" sz="2000" b="1" dirty="0" err="1">
                <a:latin typeface="Arial" panose="020B0604020202020204" pitchFamily="34" charset="0"/>
                <a:cs typeface="Arial" panose="020B0604020202020204" pitchFamily="34" charset="0"/>
              </a:rPr>
              <a:t>mi.menu</a:t>
            </a:r>
            <a:r>
              <a:rPr lang="en-US" sz="2000" b="1" dirty="0">
                <a:latin typeface="Arial" panose="020B0604020202020204" pitchFamily="34" charset="0"/>
                <a:cs typeface="Arial" panose="020B0604020202020204" pitchFamily="34" charset="0"/>
              </a:rPr>
              <a:t>_ item_ id</a:t>
            </a:r>
          </a:p>
          <a:p>
            <a:r>
              <a:rPr lang="en-US" sz="2000" b="1" dirty="0">
                <a:latin typeface="Arial" panose="020B0604020202020204" pitchFamily="34" charset="0"/>
                <a:cs typeface="Arial" panose="020B0604020202020204" pitchFamily="34" charset="0"/>
              </a:rPr>
              <a:t>GROUP BY order_ id </a:t>
            </a:r>
          </a:p>
          <a:p>
            <a:r>
              <a:rPr lang="en-US" sz="2000" b="1" dirty="0">
                <a:latin typeface="Arial" panose="020B0604020202020204" pitchFamily="34" charset="0"/>
                <a:cs typeface="Arial" panose="020B0604020202020204" pitchFamily="34" charset="0"/>
              </a:rPr>
              <a:t>ORDER BY total_ spent DESC LIMIT 5 ;</a:t>
            </a: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C92683A-2C5B-9D31-21A6-9876EA07F7B5}"/>
              </a:ext>
            </a:extLst>
          </p:cNvPr>
          <p:cNvPicPr>
            <a:picLocks noChangeAspect="1"/>
          </p:cNvPicPr>
          <p:nvPr/>
        </p:nvPicPr>
        <p:blipFill rotWithShape="1">
          <a:blip r:embed="rId2"/>
          <a:srcRect l="13731" t="31581" r="28000" b="35642"/>
          <a:stretch/>
        </p:blipFill>
        <p:spPr>
          <a:xfrm>
            <a:off x="1026941" y="3235568"/>
            <a:ext cx="7343335" cy="2996419"/>
          </a:xfrm>
          <a:prstGeom prst="rect">
            <a:avLst/>
          </a:prstGeom>
          <a:ln>
            <a:noFill/>
          </a:ln>
          <a:effectLst>
            <a:softEdge rad="112500"/>
          </a:effectLst>
        </p:spPr>
      </p:pic>
    </p:spTree>
    <p:extLst>
      <p:ext uri="{BB962C8B-B14F-4D97-AF65-F5344CB8AC3E}">
        <p14:creationId xmlns:p14="http://schemas.microsoft.com/office/powerpoint/2010/main" val="2354268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EF2C42-EE37-D844-A3D2-56FB3B9B43EE}"/>
              </a:ext>
            </a:extLst>
          </p:cNvPr>
          <p:cNvSpPr txBox="1"/>
          <p:nvPr/>
        </p:nvSpPr>
        <p:spPr>
          <a:xfrm>
            <a:off x="914400" y="492369"/>
            <a:ext cx="8314006"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-- 4. View the details of the highest spent order. What insights can you gather from them?</a:t>
            </a:r>
          </a:p>
          <a:p>
            <a:pPr marL="285750" indent="-285750">
              <a:buFont typeface="Wingdings" panose="05000000000000000000" pitchFamily="2" charset="2"/>
              <a:buChar char="n"/>
            </a:pPr>
            <a:endParaRPr lang="en-US" sz="2000" b="1"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n"/>
            </a:pP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SELECT * FROM order_ details od </a:t>
            </a:r>
          </a:p>
          <a:p>
            <a:r>
              <a:rPr lang="en-US" sz="2000" b="1" dirty="0">
                <a:latin typeface="Arial" panose="020B0604020202020204" pitchFamily="34" charset="0"/>
                <a:cs typeface="Arial" panose="020B0604020202020204" pitchFamily="34" charset="0"/>
              </a:rPr>
              <a:t>LEFT JOIN menu_ items mi ON od. item_ id = mi. menu_ item_ id</a:t>
            </a:r>
          </a:p>
          <a:p>
            <a:r>
              <a:rPr lang="en-US" sz="2000" b="1" dirty="0">
                <a:latin typeface="Arial" panose="020B0604020202020204" pitchFamily="34" charset="0"/>
                <a:cs typeface="Arial" panose="020B0604020202020204" pitchFamily="34" charset="0"/>
              </a:rPr>
              <a:t>WHERE order_ id = 440 ;</a:t>
            </a: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336A3D62-A590-D8AF-3162-7758BBF44630}"/>
              </a:ext>
            </a:extLst>
          </p:cNvPr>
          <p:cNvPicPr>
            <a:picLocks noChangeAspect="1"/>
          </p:cNvPicPr>
          <p:nvPr/>
        </p:nvPicPr>
        <p:blipFill rotWithShape="1">
          <a:blip r:embed="rId2"/>
          <a:srcRect l="14769" t="35686" r="27077" b="17933"/>
          <a:stretch/>
        </p:blipFill>
        <p:spPr>
          <a:xfrm>
            <a:off x="1420836" y="3010486"/>
            <a:ext cx="7976381" cy="3559126"/>
          </a:xfrm>
          <a:prstGeom prst="rect">
            <a:avLst/>
          </a:prstGeom>
          <a:ln>
            <a:noFill/>
          </a:ln>
          <a:effectLst>
            <a:softEdge rad="112500"/>
          </a:effectLst>
        </p:spPr>
      </p:pic>
    </p:spTree>
    <p:extLst>
      <p:ext uri="{BB962C8B-B14F-4D97-AF65-F5344CB8AC3E}">
        <p14:creationId xmlns:p14="http://schemas.microsoft.com/office/powerpoint/2010/main" val="3897388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AB34BF-7404-4C78-488C-C97208DD28D1}"/>
              </a:ext>
            </a:extLst>
          </p:cNvPr>
          <p:cNvSpPr txBox="1"/>
          <p:nvPr/>
        </p:nvSpPr>
        <p:spPr>
          <a:xfrm>
            <a:off x="928467" y="422031"/>
            <a:ext cx="8904849"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-- 5. View the details of the top 5 highest spent orders. What insights can you gather from them?</a:t>
            </a:r>
          </a:p>
          <a:p>
            <a:pPr marL="285750" indent="-285750">
              <a:buFont typeface="Wingdings" panose="05000000000000000000" pitchFamily="2" charset="2"/>
              <a:buChar char="n"/>
            </a:pPr>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SELECT order_ id, category, COUNT(item_ id) AS num_ items FROM order_ details od LEFT JOIN menu_ items mi ON od. item_ id = mi. menu_ item_ id WHERE order_ id IN (440, 2075, 1957, 330, 2675 )</a:t>
            </a:r>
          </a:p>
          <a:p>
            <a:r>
              <a:rPr lang="en-US" sz="2000" b="1" dirty="0">
                <a:latin typeface="Arial" panose="020B0604020202020204" pitchFamily="34" charset="0"/>
                <a:cs typeface="Arial" panose="020B0604020202020204" pitchFamily="34" charset="0"/>
              </a:rPr>
              <a:t>GROUP BY order_ id, category;</a:t>
            </a:r>
            <a:endParaRPr lang="en-IN"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FFDEC7E-44DF-7B27-E70E-230285010F50}"/>
              </a:ext>
            </a:extLst>
          </p:cNvPr>
          <p:cNvPicPr>
            <a:picLocks noChangeAspect="1"/>
          </p:cNvPicPr>
          <p:nvPr/>
        </p:nvPicPr>
        <p:blipFill rotWithShape="1">
          <a:blip r:embed="rId2"/>
          <a:srcRect l="14884" t="39146" r="34519" b="7108"/>
          <a:stretch/>
        </p:blipFill>
        <p:spPr>
          <a:xfrm>
            <a:off x="1849899" y="2885552"/>
            <a:ext cx="7061983" cy="3684062"/>
          </a:xfrm>
          <a:prstGeom prst="rect">
            <a:avLst/>
          </a:prstGeom>
          <a:ln>
            <a:noFill/>
          </a:ln>
          <a:effectLst>
            <a:softEdge rad="112500"/>
          </a:effectLst>
        </p:spPr>
      </p:pic>
    </p:spTree>
    <p:extLst>
      <p:ext uri="{BB962C8B-B14F-4D97-AF65-F5344CB8AC3E}">
        <p14:creationId xmlns:p14="http://schemas.microsoft.com/office/powerpoint/2010/main" val="341480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A1D78A-86D8-D476-DCA3-DC24F2F9CE36}"/>
              </a:ext>
            </a:extLst>
          </p:cNvPr>
          <p:cNvSpPr txBox="1"/>
          <p:nvPr/>
        </p:nvSpPr>
        <p:spPr>
          <a:xfrm>
            <a:off x="422031" y="422031"/>
            <a:ext cx="8848578"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 How much was the most expensive order?</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SELECT order_ id, SUM(price) AS total_ spent FROM order_ details od </a:t>
            </a:r>
          </a:p>
          <a:p>
            <a:r>
              <a:rPr lang="en-US" sz="2000" b="1" dirty="0">
                <a:latin typeface="Arial" panose="020B0604020202020204" pitchFamily="34" charset="0"/>
                <a:cs typeface="Arial" panose="020B0604020202020204" pitchFamily="34" charset="0"/>
              </a:rPr>
              <a:t>LEFT JOIN menu_ items mi ON od. item_ id = mi. menu_ item_ id</a:t>
            </a:r>
          </a:p>
          <a:p>
            <a:r>
              <a:rPr lang="en-US" sz="2000" b="1" dirty="0">
                <a:latin typeface="Arial" panose="020B0604020202020204" pitchFamily="34" charset="0"/>
                <a:cs typeface="Arial" panose="020B0604020202020204" pitchFamily="34" charset="0"/>
              </a:rPr>
              <a:t>GROUP BY order_ Id </a:t>
            </a:r>
          </a:p>
          <a:p>
            <a:r>
              <a:rPr lang="en-US" sz="2000" b="1" dirty="0">
                <a:latin typeface="Arial" panose="020B0604020202020204" pitchFamily="34" charset="0"/>
                <a:cs typeface="Arial" panose="020B0604020202020204" pitchFamily="34" charset="0"/>
              </a:rPr>
              <a:t>ORDER BY total_ spent DESC </a:t>
            </a:r>
          </a:p>
          <a:p>
            <a:r>
              <a:rPr lang="en-US" sz="2000" b="1" dirty="0">
                <a:latin typeface="Arial" panose="020B0604020202020204" pitchFamily="34" charset="0"/>
                <a:cs typeface="Arial" panose="020B0604020202020204" pitchFamily="34" charset="0"/>
              </a:rPr>
              <a:t>LIMIT 1;</a:t>
            </a:r>
            <a:endParaRPr lang="en-IN"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E9C1DB7-5215-B8AE-938F-4C8294799756}"/>
              </a:ext>
            </a:extLst>
          </p:cNvPr>
          <p:cNvPicPr>
            <a:picLocks noChangeAspect="1"/>
          </p:cNvPicPr>
          <p:nvPr/>
        </p:nvPicPr>
        <p:blipFill rotWithShape="1">
          <a:blip r:embed="rId2"/>
          <a:srcRect l="14423" t="36506" r="31577" b="33325"/>
          <a:stretch/>
        </p:blipFill>
        <p:spPr>
          <a:xfrm>
            <a:off x="1969477" y="3094892"/>
            <a:ext cx="7118251" cy="2883877"/>
          </a:xfrm>
          <a:prstGeom prst="rect">
            <a:avLst/>
          </a:prstGeom>
          <a:ln>
            <a:noFill/>
          </a:ln>
          <a:effectLst>
            <a:softEdge rad="112500"/>
          </a:effectLst>
        </p:spPr>
      </p:pic>
    </p:spTree>
    <p:extLst>
      <p:ext uri="{BB962C8B-B14F-4D97-AF65-F5344CB8AC3E}">
        <p14:creationId xmlns:p14="http://schemas.microsoft.com/office/powerpoint/2010/main" val="50311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543C0C-A259-1E47-AF5B-9CAA65D98C3E}"/>
              </a:ext>
            </a:extLst>
          </p:cNvPr>
          <p:cNvSpPr txBox="1"/>
          <p:nvPr/>
        </p:nvSpPr>
        <p:spPr>
          <a:xfrm>
            <a:off x="1026942" y="773723"/>
            <a:ext cx="9453489" cy="5355312"/>
          </a:xfrm>
          <a:prstGeom prst="rect">
            <a:avLst/>
          </a:prstGeom>
          <a:noFill/>
        </p:spPr>
        <p:txBody>
          <a:bodyPr wrap="square" rtlCol="0">
            <a:spAutoFit/>
          </a:bodyPr>
          <a:lstStyle/>
          <a:p>
            <a:pPr rtl="0"/>
            <a:r>
              <a:rPr lang="en-US" sz="2800" b="1" dirty="0"/>
              <a:t>Project Overview</a:t>
            </a:r>
          </a:p>
          <a:p>
            <a:pPr rtl="0"/>
            <a:endParaRPr lang="en-US" sz="2000" dirty="0"/>
          </a:p>
          <a:p>
            <a:pPr rtl="0"/>
            <a:r>
              <a:rPr lang="en-US" sz="2000" dirty="0"/>
              <a:t>This data analysis project aims to provide insights into the sales performance of an international Restaurant. By analyzing various aspects of the sales data, we seek to identify trends, make data-driven recommendations, and gain a deeper understanding of the company's performance.</a:t>
            </a:r>
          </a:p>
          <a:p>
            <a:pPr rtl="0"/>
            <a:endParaRPr lang="en-US" sz="2000" dirty="0"/>
          </a:p>
          <a:p>
            <a:pPr rtl="0"/>
            <a:endParaRPr lang="en-US" sz="2000" dirty="0"/>
          </a:p>
          <a:p>
            <a:pPr rtl="0"/>
            <a:r>
              <a:rPr lang="en-US" sz="2800" b="1" dirty="0"/>
              <a:t>Data sources</a:t>
            </a:r>
          </a:p>
          <a:p>
            <a:pPr rtl="0"/>
            <a:endParaRPr lang="en-US" sz="2000" dirty="0"/>
          </a:p>
          <a:p>
            <a:pPr rtl="0"/>
            <a:r>
              <a:rPr lang="en-US" sz="2400" b="1" dirty="0"/>
              <a:t>Item data: </a:t>
            </a:r>
            <a:r>
              <a:rPr lang="en-US" sz="2000" dirty="0"/>
              <a:t>The primary dataset used for this analysis is the </a:t>
            </a:r>
            <a:r>
              <a:rPr lang="en-US" sz="2000" dirty="0" err="1"/>
              <a:t>Menu_item</a:t>
            </a:r>
            <a:r>
              <a:rPr lang="en-US" sz="2000" dirty="0"/>
              <a:t> file, containing detailed information about each Menu made by the company.</a:t>
            </a:r>
          </a:p>
          <a:p>
            <a:pPr rtl="0"/>
            <a:endParaRPr lang="en-US" sz="2000" dirty="0"/>
          </a:p>
          <a:p>
            <a:pPr rtl="0"/>
            <a:r>
              <a:rPr lang="en-US" sz="2400" b="1" dirty="0"/>
              <a:t>Order details data: </a:t>
            </a:r>
            <a:r>
              <a:rPr lang="en-US" sz="2000" dirty="0"/>
              <a:t>The primary dataset used for this analysis is the </a:t>
            </a:r>
            <a:r>
              <a:rPr lang="en-US" sz="2000" dirty="0" err="1"/>
              <a:t>Order_details</a:t>
            </a:r>
            <a:r>
              <a:rPr lang="en-US" sz="2000" dirty="0"/>
              <a:t> file, containing detailed information about each order obtained by the company.</a:t>
            </a:r>
          </a:p>
          <a:p>
            <a:endParaRPr lang="en-IN" dirty="0"/>
          </a:p>
        </p:txBody>
      </p:sp>
    </p:spTree>
    <p:extLst>
      <p:ext uri="{BB962C8B-B14F-4D97-AF65-F5344CB8AC3E}">
        <p14:creationId xmlns:p14="http://schemas.microsoft.com/office/powerpoint/2010/main" val="2587175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A8A17E-0942-7B57-6625-B696415CFF80}"/>
              </a:ext>
            </a:extLst>
          </p:cNvPr>
          <p:cNvSpPr txBox="1"/>
          <p:nvPr/>
        </p:nvSpPr>
        <p:spPr>
          <a:xfrm>
            <a:off x="492369" y="1786780"/>
            <a:ext cx="8299938" cy="2554545"/>
          </a:xfrm>
          <a:prstGeom prst="rect">
            <a:avLst/>
          </a:prstGeom>
          <a:noFill/>
        </p:spPr>
        <p:txBody>
          <a:bodyPr wrap="square" rtlCol="0">
            <a:spAutoFit/>
            <a:scene3d>
              <a:camera prst="isometricRightUp"/>
              <a:lightRig rig="threePt" dir="t"/>
            </a:scene3d>
          </a:bodyPr>
          <a:lstStyle/>
          <a:p>
            <a:r>
              <a:rPr lang="en-US" sz="8000" b="1" i="1" dirty="0">
                <a:solidFill>
                  <a:schemeClr val="accent2">
                    <a:lumMod val="60000"/>
                    <a:lumOff val="40000"/>
                  </a:schemeClr>
                </a:solidFill>
                <a:latin typeface="Arial" panose="020B0604020202020204" pitchFamily="34" charset="0"/>
                <a:cs typeface="Arial" panose="020B0604020202020204" pitchFamily="34" charset="0"/>
              </a:rPr>
              <a:t>Thank You ………………….</a:t>
            </a:r>
            <a:endParaRPr lang="en-IN" sz="8000" b="1" i="1" dirty="0">
              <a:solidFill>
                <a:schemeClr val="accent2">
                  <a:lumMod val="60000"/>
                  <a:lumOff val="4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75EAEBF-FEE5-E624-0FBB-8B2754D2AB13}"/>
              </a:ext>
            </a:extLst>
          </p:cNvPr>
          <p:cNvSpPr txBox="1"/>
          <p:nvPr/>
        </p:nvSpPr>
        <p:spPr>
          <a:xfrm>
            <a:off x="6096000" y="5205046"/>
            <a:ext cx="4440701" cy="707886"/>
          </a:xfrm>
          <a:prstGeom prst="rect">
            <a:avLst/>
          </a:prstGeom>
          <a:noFill/>
        </p:spPr>
        <p:txBody>
          <a:bodyPr wrap="square" rtlCol="0">
            <a:spAutoFit/>
          </a:bodyPr>
          <a:lstStyle/>
          <a:p>
            <a:r>
              <a:rPr lang="en-US" sz="2000" b="1" i="1" dirty="0">
                <a:latin typeface="Arial" panose="020B0604020202020204" pitchFamily="34" charset="0"/>
                <a:cs typeface="Arial" panose="020B0604020202020204" pitchFamily="34" charset="0"/>
              </a:rPr>
              <a:t>By </a:t>
            </a:r>
          </a:p>
          <a:p>
            <a:r>
              <a:rPr lang="en-US" sz="2000" b="1" i="1" dirty="0">
                <a:latin typeface="Arial" panose="020B0604020202020204" pitchFamily="34" charset="0"/>
                <a:cs typeface="Arial" panose="020B0604020202020204" pitchFamily="34" charset="0"/>
              </a:rPr>
              <a:t>Rupal Hiwarkar</a:t>
            </a:r>
            <a:endParaRPr lang="en-IN" sz="20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826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212AF4-05F6-4812-D802-5BD766EC85D5}"/>
              </a:ext>
            </a:extLst>
          </p:cNvPr>
          <p:cNvSpPr txBox="1"/>
          <p:nvPr/>
        </p:nvSpPr>
        <p:spPr>
          <a:xfrm>
            <a:off x="644769" y="547107"/>
            <a:ext cx="2926080" cy="461665"/>
          </a:xfrm>
          <a:prstGeom prst="rect">
            <a:avLst/>
          </a:prstGeom>
          <a:noFill/>
        </p:spPr>
        <p:txBody>
          <a:bodyPr wrap="square" rtlCol="0">
            <a:spAutoFit/>
          </a:bodyPr>
          <a:lstStyle/>
          <a:p>
            <a:endParaRPr lang="en-IN" sz="2400" b="1" dirty="0"/>
          </a:p>
        </p:txBody>
      </p:sp>
      <p:sp>
        <p:nvSpPr>
          <p:cNvPr id="3" name="TextBox 2">
            <a:extLst>
              <a:ext uri="{FF2B5EF4-FFF2-40B4-BE49-F238E27FC236}">
                <a16:creationId xmlns:a16="http://schemas.microsoft.com/office/drawing/2014/main" id="{C370C5A5-C526-25AB-C012-CC4DD59AD30F}"/>
              </a:ext>
            </a:extLst>
          </p:cNvPr>
          <p:cNvSpPr txBox="1"/>
          <p:nvPr/>
        </p:nvSpPr>
        <p:spPr>
          <a:xfrm>
            <a:off x="913228" y="1264560"/>
            <a:ext cx="2926080" cy="461665"/>
          </a:xfrm>
          <a:prstGeom prst="rect">
            <a:avLst/>
          </a:prstGeom>
          <a:noFill/>
        </p:spPr>
        <p:txBody>
          <a:bodyPr wrap="square" rtlCol="0">
            <a:spAutoFit/>
          </a:bodyPr>
          <a:lstStyle/>
          <a:p>
            <a:r>
              <a:rPr lang="en-US" sz="2400" b="1" dirty="0"/>
              <a:t>Order Details Schema</a:t>
            </a:r>
            <a:endParaRPr lang="en-IN" sz="2400" b="1" dirty="0"/>
          </a:p>
        </p:txBody>
      </p:sp>
      <p:sp>
        <p:nvSpPr>
          <p:cNvPr id="4" name="TextBox 3">
            <a:extLst>
              <a:ext uri="{FF2B5EF4-FFF2-40B4-BE49-F238E27FC236}">
                <a16:creationId xmlns:a16="http://schemas.microsoft.com/office/drawing/2014/main" id="{7BA7E3C2-2291-8D5C-0942-D246281B6BEC}"/>
              </a:ext>
            </a:extLst>
          </p:cNvPr>
          <p:cNvSpPr txBox="1"/>
          <p:nvPr/>
        </p:nvSpPr>
        <p:spPr>
          <a:xfrm>
            <a:off x="6006904" y="4455466"/>
            <a:ext cx="2912013" cy="461665"/>
          </a:xfrm>
          <a:prstGeom prst="rect">
            <a:avLst/>
          </a:prstGeom>
          <a:noFill/>
        </p:spPr>
        <p:txBody>
          <a:bodyPr wrap="square" rtlCol="0">
            <a:spAutoFit/>
          </a:bodyPr>
          <a:lstStyle/>
          <a:p>
            <a:r>
              <a:rPr lang="en-US" sz="2400" b="1" dirty="0"/>
              <a:t>Menu items Schema</a:t>
            </a:r>
            <a:endParaRPr lang="en-IN" sz="2400" b="1" dirty="0"/>
          </a:p>
        </p:txBody>
      </p:sp>
      <p:pic>
        <p:nvPicPr>
          <p:cNvPr id="5" name="Picture 4">
            <a:extLst>
              <a:ext uri="{FF2B5EF4-FFF2-40B4-BE49-F238E27FC236}">
                <a16:creationId xmlns:a16="http://schemas.microsoft.com/office/drawing/2014/main" id="{F52C0B63-E64F-3DA5-78FD-01EDCF62762A}"/>
              </a:ext>
            </a:extLst>
          </p:cNvPr>
          <p:cNvPicPr>
            <a:picLocks noChangeAspect="1"/>
          </p:cNvPicPr>
          <p:nvPr/>
        </p:nvPicPr>
        <p:blipFill rotWithShape="1">
          <a:blip r:embed="rId2"/>
          <a:srcRect l="15808" t="57440" r="56385" b="22448"/>
          <a:stretch/>
        </p:blipFill>
        <p:spPr>
          <a:xfrm>
            <a:off x="4107766" y="420274"/>
            <a:ext cx="4811151" cy="2349304"/>
          </a:xfrm>
          <a:prstGeom prst="rect">
            <a:avLst/>
          </a:prstGeom>
          <a:ln>
            <a:noFill/>
          </a:ln>
          <a:effectLst>
            <a:softEdge rad="112500"/>
          </a:effectLst>
        </p:spPr>
      </p:pic>
      <p:pic>
        <p:nvPicPr>
          <p:cNvPr id="6" name="Picture 5">
            <a:extLst>
              <a:ext uri="{FF2B5EF4-FFF2-40B4-BE49-F238E27FC236}">
                <a16:creationId xmlns:a16="http://schemas.microsoft.com/office/drawing/2014/main" id="{423DBE57-31DA-4824-F23E-A16EE6187561}"/>
              </a:ext>
            </a:extLst>
          </p:cNvPr>
          <p:cNvPicPr>
            <a:picLocks noChangeAspect="1"/>
          </p:cNvPicPr>
          <p:nvPr/>
        </p:nvPicPr>
        <p:blipFill rotWithShape="1">
          <a:blip r:embed="rId3"/>
          <a:srcRect l="15348" t="57440" r="52461" b="21422"/>
          <a:stretch/>
        </p:blipFill>
        <p:spPr>
          <a:xfrm>
            <a:off x="644769" y="3659832"/>
            <a:ext cx="4698609" cy="2514599"/>
          </a:xfrm>
          <a:prstGeom prst="rect">
            <a:avLst/>
          </a:prstGeom>
          <a:ln>
            <a:noFill/>
          </a:ln>
          <a:effectLst>
            <a:softEdge rad="112500"/>
          </a:effectLst>
        </p:spPr>
      </p:pic>
    </p:spTree>
    <p:extLst>
      <p:ext uri="{BB962C8B-B14F-4D97-AF65-F5344CB8AC3E}">
        <p14:creationId xmlns:p14="http://schemas.microsoft.com/office/powerpoint/2010/main" val="42077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F7AF3-A532-1028-672B-F6322E3A0004}"/>
              </a:ext>
            </a:extLst>
          </p:cNvPr>
          <p:cNvSpPr txBox="1"/>
          <p:nvPr/>
        </p:nvSpPr>
        <p:spPr>
          <a:xfrm>
            <a:off x="1280158" y="2538234"/>
            <a:ext cx="9228406" cy="1323439"/>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Menu Items Table Exploratory Analysis</a:t>
            </a:r>
            <a:endParaRPr lang="en-IN" sz="4000" b="1"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6BE4037-C378-FF56-CE27-CA29910BDE1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6609" y="0"/>
            <a:ext cx="2504049" cy="2349305"/>
          </a:xfrm>
          <a:prstGeom prst="ellipse">
            <a:avLst/>
          </a:prstGeom>
          <a:ln>
            <a:noFill/>
          </a:ln>
          <a:effectLst>
            <a:softEdge rad="112500"/>
          </a:effectLst>
        </p:spPr>
      </p:pic>
    </p:spTree>
    <p:extLst>
      <p:ext uri="{BB962C8B-B14F-4D97-AF65-F5344CB8AC3E}">
        <p14:creationId xmlns:p14="http://schemas.microsoft.com/office/powerpoint/2010/main" val="580316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4F6454-9D82-99E2-40F7-FEA1AB8DD2E3}"/>
              </a:ext>
            </a:extLst>
          </p:cNvPr>
          <p:cNvPicPr>
            <a:picLocks noChangeAspect="1"/>
          </p:cNvPicPr>
          <p:nvPr/>
        </p:nvPicPr>
        <p:blipFill rotWithShape="1">
          <a:blip r:embed="rId2"/>
          <a:srcRect l="15808" t="37943" r="54653" b="7877"/>
          <a:stretch/>
        </p:blipFill>
        <p:spPr>
          <a:xfrm>
            <a:off x="1716260" y="2658794"/>
            <a:ext cx="6738424" cy="3896751"/>
          </a:xfrm>
          <a:prstGeom prst="rect">
            <a:avLst/>
          </a:prstGeom>
          <a:ln>
            <a:noFill/>
          </a:ln>
          <a:effectLst>
            <a:softEdge rad="112500"/>
          </a:effectLst>
        </p:spPr>
      </p:pic>
      <p:sp>
        <p:nvSpPr>
          <p:cNvPr id="4" name="TextBox 3">
            <a:extLst>
              <a:ext uri="{FF2B5EF4-FFF2-40B4-BE49-F238E27FC236}">
                <a16:creationId xmlns:a16="http://schemas.microsoft.com/office/drawing/2014/main" id="{F612E4A2-6469-003A-23DA-7309D8CC7723}"/>
              </a:ext>
            </a:extLst>
          </p:cNvPr>
          <p:cNvSpPr txBox="1"/>
          <p:nvPr/>
        </p:nvSpPr>
        <p:spPr>
          <a:xfrm>
            <a:off x="1069144" y="407963"/>
            <a:ext cx="6836899" cy="1077218"/>
          </a:xfrm>
          <a:prstGeom prst="rect">
            <a:avLst/>
          </a:prstGeom>
          <a:noFill/>
        </p:spPr>
        <p:txBody>
          <a:bodyPr wrap="square" rtlCol="0">
            <a:spAutoFit/>
          </a:bodyPr>
          <a:lstStyle/>
          <a:p>
            <a:r>
              <a:rPr lang="en-US" sz="3200" b="1" dirty="0"/>
              <a:t>-- 1. View the menu items table.</a:t>
            </a:r>
          </a:p>
          <a:p>
            <a:pPr marL="285750" indent="-285750">
              <a:buFont typeface="Wingdings" panose="05000000000000000000" pitchFamily="2" charset="2"/>
              <a:buChar char="n"/>
            </a:pPr>
            <a:endParaRPr lang="en-US" sz="3200" b="1" dirty="0"/>
          </a:p>
        </p:txBody>
      </p:sp>
      <p:sp>
        <p:nvSpPr>
          <p:cNvPr id="5" name="TextBox 4">
            <a:extLst>
              <a:ext uri="{FF2B5EF4-FFF2-40B4-BE49-F238E27FC236}">
                <a16:creationId xmlns:a16="http://schemas.microsoft.com/office/drawing/2014/main" id="{D0416751-5942-B491-46FF-A056C5A916B5}"/>
              </a:ext>
            </a:extLst>
          </p:cNvPr>
          <p:cNvSpPr txBox="1"/>
          <p:nvPr/>
        </p:nvSpPr>
        <p:spPr>
          <a:xfrm>
            <a:off x="2827608" y="1548767"/>
            <a:ext cx="6189783" cy="523220"/>
          </a:xfrm>
          <a:prstGeom prst="rect">
            <a:avLst/>
          </a:prstGeom>
          <a:noFill/>
        </p:spPr>
        <p:txBody>
          <a:bodyPr wrap="square" rtlCol="0">
            <a:spAutoFit/>
          </a:bodyPr>
          <a:lstStyle/>
          <a:p>
            <a:r>
              <a:rPr lang="en-IN" sz="2800" b="1" dirty="0"/>
              <a:t>SELECT *FROM menu_ items ;</a:t>
            </a:r>
          </a:p>
        </p:txBody>
      </p:sp>
    </p:spTree>
    <p:extLst>
      <p:ext uri="{BB962C8B-B14F-4D97-AF65-F5344CB8AC3E}">
        <p14:creationId xmlns:p14="http://schemas.microsoft.com/office/powerpoint/2010/main" val="81877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38F4C-4B17-9CD4-681D-05615DA4DAE5}"/>
              </a:ext>
            </a:extLst>
          </p:cNvPr>
          <p:cNvPicPr>
            <a:picLocks noChangeAspect="1"/>
          </p:cNvPicPr>
          <p:nvPr/>
        </p:nvPicPr>
        <p:blipFill rotWithShape="1">
          <a:blip r:embed="rId2"/>
          <a:srcRect l="13501" t="40394" r="56384" b="38235"/>
          <a:stretch/>
        </p:blipFill>
        <p:spPr>
          <a:xfrm>
            <a:off x="3678700" y="3260988"/>
            <a:ext cx="4093699" cy="1927273"/>
          </a:xfrm>
          <a:prstGeom prst="rect">
            <a:avLst/>
          </a:prstGeom>
          <a:ln>
            <a:noFill/>
          </a:ln>
          <a:effectLst>
            <a:softEdge rad="112500"/>
          </a:effectLst>
        </p:spPr>
      </p:pic>
      <p:sp>
        <p:nvSpPr>
          <p:cNvPr id="7" name="TextBox 6">
            <a:extLst>
              <a:ext uri="{FF2B5EF4-FFF2-40B4-BE49-F238E27FC236}">
                <a16:creationId xmlns:a16="http://schemas.microsoft.com/office/drawing/2014/main" id="{FC0E4CA3-AFDB-5F53-F1C4-0B17CF3CBB31}"/>
              </a:ext>
            </a:extLst>
          </p:cNvPr>
          <p:cNvSpPr txBox="1"/>
          <p:nvPr/>
        </p:nvSpPr>
        <p:spPr>
          <a:xfrm>
            <a:off x="239151" y="579809"/>
            <a:ext cx="8609427"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-- 2. Find the number of items on the menu</a:t>
            </a:r>
            <a:endParaRPr lang="en-IN" sz="32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B6804B9-3297-C078-16A3-E3359256C7AF}"/>
              </a:ext>
            </a:extLst>
          </p:cNvPr>
          <p:cNvSpPr txBox="1"/>
          <p:nvPr/>
        </p:nvSpPr>
        <p:spPr>
          <a:xfrm>
            <a:off x="2349303" y="1866770"/>
            <a:ext cx="6752494" cy="523220"/>
          </a:xfrm>
          <a:prstGeom prst="rect">
            <a:avLst/>
          </a:prstGeom>
          <a:noFill/>
        </p:spPr>
        <p:txBody>
          <a:bodyPr wrap="square" rtlCol="0">
            <a:spAutoFit/>
          </a:bodyPr>
          <a:lstStyle/>
          <a:p>
            <a:r>
              <a:rPr lang="en-US" sz="2800" b="1" dirty="0"/>
              <a:t>SELECT COUNT(*) FROM menu_ items </a:t>
            </a:r>
            <a:r>
              <a:rPr lang="en-US" dirty="0"/>
              <a:t>;</a:t>
            </a:r>
            <a:endParaRPr lang="en-IN" dirty="0"/>
          </a:p>
        </p:txBody>
      </p:sp>
    </p:spTree>
    <p:extLst>
      <p:ext uri="{BB962C8B-B14F-4D97-AF65-F5344CB8AC3E}">
        <p14:creationId xmlns:p14="http://schemas.microsoft.com/office/powerpoint/2010/main" val="241819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FEAA7D-352C-FC9E-8D22-0893E4B2FB26}"/>
              </a:ext>
            </a:extLst>
          </p:cNvPr>
          <p:cNvPicPr>
            <a:picLocks noChangeAspect="1"/>
          </p:cNvPicPr>
          <p:nvPr/>
        </p:nvPicPr>
        <p:blipFill rotWithShape="1">
          <a:blip r:embed="rId2"/>
          <a:srcRect l="15346" t="43689" r="50000" b="7261"/>
          <a:stretch/>
        </p:blipFill>
        <p:spPr>
          <a:xfrm>
            <a:off x="1786596" y="3151163"/>
            <a:ext cx="7132321" cy="3362179"/>
          </a:xfrm>
          <a:prstGeom prst="rect">
            <a:avLst/>
          </a:prstGeom>
          <a:ln>
            <a:noFill/>
          </a:ln>
          <a:effectLst>
            <a:softEdge rad="112500"/>
          </a:effectLst>
        </p:spPr>
      </p:pic>
      <p:sp>
        <p:nvSpPr>
          <p:cNvPr id="9" name="TextBox 8">
            <a:extLst>
              <a:ext uri="{FF2B5EF4-FFF2-40B4-BE49-F238E27FC236}">
                <a16:creationId xmlns:a16="http://schemas.microsoft.com/office/drawing/2014/main" id="{3C5FE750-5A89-004D-216F-3249739C33EE}"/>
              </a:ext>
            </a:extLst>
          </p:cNvPr>
          <p:cNvSpPr txBox="1"/>
          <p:nvPr/>
        </p:nvSpPr>
        <p:spPr>
          <a:xfrm>
            <a:off x="935500" y="464234"/>
            <a:ext cx="8834511" cy="2062103"/>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-- 3. What are the least and most expensive items on the menu?</a:t>
            </a:r>
          </a:p>
          <a:p>
            <a:pPr marL="285750" indent="-285750">
              <a:buFont typeface="Wingdings" panose="05000000000000000000" pitchFamily="2" charset="2"/>
              <a:buChar char="n"/>
            </a:pPr>
            <a:endParaRPr lang="en-US" dirty="0"/>
          </a:p>
          <a:p>
            <a:endParaRPr lang="en-US" dirty="0"/>
          </a:p>
          <a:p>
            <a:r>
              <a:rPr lang="en-US" sz="2800" b="1" dirty="0"/>
              <a:t>         SELECT * FROM menu_ items ORDER BY price</a:t>
            </a:r>
            <a:r>
              <a:rPr lang="en-US" dirty="0"/>
              <a:t>;</a:t>
            </a:r>
            <a:endParaRPr lang="en-IN" dirty="0"/>
          </a:p>
        </p:txBody>
      </p:sp>
    </p:spTree>
    <p:extLst>
      <p:ext uri="{BB962C8B-B14F-4D97-AF65-F5344CB8AC3E}">
        <p14:creationId xmlns:p14="http://schemas.microsoft.com/office/powerpoint/2010/main" val="202998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39E460-7BAF-9E93-A837-FCD77A6CF4D1}"/>
              </a:ext>
            </a:extLst>
          </p:cNvPr>
          <p:cNvSpPr txBox="1"/>
          <p:nvPr/>
        </p:nvSpPr>
        <p:spPr>
          <a:xfrm>
            <a:off x="393896" y="731521"/>
            <a:ext cx="9734842"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SELECT * FROM menu_ items ORDER BY price DESC;</a:t>
            </a:r>
            <a:endParaRPr lang="en-IN" sz="28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C6CB11D-2317-36D0-4415-F9598EA1EC84}"/>
              </a:ext>
            </a:extLst>
          </p:cNvPr>
          <p:cNvPicPr>
            <a:picLocks noChangeAspect="1"/>
          </p:cNvPicPr>
          <p:nvPr/>
        </p:nvPicPr>
        <p:blipFill rotWithShape="1">
          <a:blip r:embed="rId2"/>
          <a:srcRect l="15000" t="44100" r="44961" b="6646"/>
          <a:stretch/>
        </p:blipFill>
        <p:spPr>
          <a:xfrm>
            <a:off x="1209822" y="2518117"/>
            <a:ext cx="7680960" cy="3376246"/>
          </a:xfrm>
          <a:prstGeom prst="rect">
            <a:avLst/>
          </a:prstGeom>
          <a:ln>
            <a:noFill/>
          </a:ln>
          <a:effectLst>
            <a:softEdge rad="112500"/>
          </a:effectLst>
        </p:spPr>
      </p:pic>
    </p:spTree>
    <p:extLst>
      <p:ext uri="{BB962C8B-B14F-4D97-AF65-F5344CB8AC3E}">
        <p14:creationId xmlns:p14="http://schemas.microsoft.com/office/powerpoint/2010/main" val="3247197528"/>
      </p:ext>
    </p:extLst>
  </p:cSld>
  <p:clrMapOvr>
    <a:masterClrMapping/>
  </p:clrMapOvr>
</p:sld>
</file>

<file path=ppt/theme/theme1.xml><?xml version="1.0" encoding="utf-8"?>
<a:theme xmlns:a="http://schemas.openxmlformats.org/drawingml/2006/main" name="Face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
  <TotalTime>203</TotalTime>
  <Words>974</Words>
  <Application>Microsoft Office PowerPoint</Application>
  <PresentationFormat>Widescreen</PresentationFormat>
  <Paragraphs>116</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Rupal Hiwarkar</dc:creator>
  <cp:lastModifiedBy>Rupal Hiwarkar</cp:lastModifiedBy>
  <cp:revision>33</cp:revision>
  <dcterms:created xsi:type="dcterms:W3CDTF">2024-05-03T04:05:00Z</dcterms:created>
  <dcterms:modified xsi:type="dcterms:W3CDTF">2024-05-03T12:29:46Z</dcterms:modified>
</cp:coreProperties>
</file>